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6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5"/>
  </p:sldMasterIdLst>
  <p:notesMasterIdLst>
    <p:notesMasterId r:id="rId14"/>
  </p:notesMasterIdLst>
  <p:sldIdLst>
    <p:sldId id="261" r:id="rId6"/>
    <p:sldId id="262" r:id="rId7"/>
    <p:sldId id="276" r:id="rId8"/>
    <p:sldId id="272" r:id="rId9"/>
    <p:sldId id="273" r:id="rId10"/>
    <p:sldId id="267" r:id="rId11"/>
    <p:sldId id="275" r:id="rId12"/>
    <p:sldId id="263" r:id="rId13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101BAB-0B42-60B2-E9C4-0786B426A885}" name="Charlotte Taylor" initials="CT" userId="S::charlotte.taylor@transport.gov.scot::cd48d7c3-9155-433c-826a-6a96af191c29" providerId="AD"/>
  <p188:author id="{F12CFFBB-0D58-8011-4D20-CE1A9A031522}" name="Erin Hyslop" initials="EH" userId="S::erin.hyslop@transport.gov.scot::487beb5e-3f34-4ee0-b6d6-af5a0d9952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D2D7"/>
    <a:srgbClr val="202293"/>
    <a:srgbClr val="212192"/>
    <a:srgbClr val="11AF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E5A1E-8DF2-AAEF-465E-954BDCAFBDE8}" v="36" dt="2025-06-10T10:10:43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3.xml" Id="rId8" /><Relationship Type="http://schemas.openxmlformats.org/officeDocument/2006/relationships/slide" Target="slides/slide8.xml" Id="rId13" /><Relationship Type="http://schemas.openxmlformats.org/officeDocument/2006/relationships/tableStyles" Target="tableStyles.xml" Id="rId18" /><Relationship Type="http://schemas.openxmlformats.org/officeDocument/2006/relationships/slide" Target="slides/slide2.xml" Id="rId7" /><Relationship Type="http://schemas.openxmlformats.org/officeDocument/2006/relationships/slide" Target="slides/slide7.xml" Id="rId12" /><Relationship Type="http://schemas.openxmlformats.org/officeDocument/2006/relationships/theme" Target="theme/theme1.xml" Id="rId17" /><Relationship Type="http://schemas.openxmlformats.org/officeDocument/2006/relationships/customXml" Target="../customXml/item2.xml" Id="rId2" /><Relationship Type="http://schemas.openxmlformats.org/officeDocument/2006/relationships/viewProps" Target="viewProps.xml" Id="rId16" /><Relationship Type="http://schemas.microsoft.com/office/2018/10/relationships/authors" Target="authors.xml" Id="rId20" /><Relationship Type="http://schemas.openxmlformats.org/officeDocument/2006/relationships/customXml" Target="../customXml/item1.xml" Id="rId1" /><Relationship Type="http://schemas.openxmlformats.org/officeDocument/2006/relationships/slide" Target="slides/slide1.xml" Id="rId6" /><Relationship Type="http://schemas.openxmlformats.org/officeDocument/2006/relationships/slide" Target="slides/slide6.xml" Id="rId11" /><Relationship Type="http://schemas.openxmlformats.org/officeDocument/2006/relationships/slideMaster" Target="slideMasters/slideMaster1.xml" Id="rId5" /><Relationship Type="http://schemas.openxmlformats.org/officeDocument/2006/relationships/presProps" Target="presProps.xml" Id="rId15" /><Relationship Type="http://schemas.openxmlformats.org/officeDocument/2006/relationships/slide" Target="slides/slide5.xml" Id="rId10" /><Relationship Type="http://schemas.microsoft.com/office/2015/10/relationships/revisionInfo" Target="revisionInfo.xml" Id="rId19" /><Relationship Type="http://schemas.openxmlformats.org/officeDocument/2006/relationships/customXml" Target="../customXml/item4.xml" Id="rId4" /><Relationship Type="http://schemas.openxmlformats.org/officeDocument/2006/relationships/slide" Target="slides/slide4.xml" Id="rId9" /><Relationship Type="http://schemas.openxmlformats.org/officeDocument/2006/relationships/notesMaster" Target="notesMasters/notesMaster1.xml" Id="rId14" /><Relationship Type="http://schemas.openxmlformats.org/officeDocument/2006/relationships/customXml" Target="/customXML/item6.xml" Id="Ree025f0511424e64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B1C459-6A6E-4AD3-883E-C9D4174A3223}" type="doc">
      <dgm:prSet loTypeId="urn:microsoft.com/office/officeart/2005/8/layout/radial2" loCatId="relationship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GB"/>
        </a:p>
      </dgm:t>
    </dgm:pt>
    <dgm:pt modelId="{66928603-F2E6-4588-B69B-71C47952E97A}">
      <dgm:prSet phldrT="[Text]" phldr="0"/>
      <dgm:spPr/>
      <dgm:t>
        <a:bodyPr/>
        <a:lstStyle/>
        <a:p>
          <a:pPr rtl="0"/>
          <a:r>
            <a:rPr lang="en-GB" b="0" dirty="0">
              <a:latin typeface="calibri light"/>
              <a:ea typeface="Calibri"/>
              <a:cs typeface="Calibri"/>
            </a:rPr>
            <a:t>Share knowledge on training and career opportunities</a:t>
          </a:r>
          <a:endParaRPr lang="en-GB" b="0" dirty="0">
            <a:latin typeface="calibri light"/>
            <a:ea typeface="calibri light"/>
            <a:cs typeface="calibri light"/>
          </a:endParaRPr>
        </a:p>
      </dgm:t>
    </dgm:pt>
    <dgm:pt modelId="{1C7FD3AC-3C83-495B-9974-40284CD0F418}" type="parTrans" cxnId="{8997829A-3E92-42B6-9DBF-242A7A9650E3}">
      <dgm:prSet/>
      <dgm:spPr/>
      <dgm:t>
        <a:bodyPr/>
        <a:lstStyle/>
        <a:p>
          <a:endParaRPr lang="en-GB"/>
        </a:p>
      </dgm:t>
    </dgm:pt>
    <dgm:pt modelId="{72BD40DF-71AD-43A8-ACAF-BAD222F12611}" type="sibTrans" cxnId="{8997829A-3E92-42B6-9DBF-242A7A9650E3}">
      <dgm:prSet/>
      <dgm:spPr/>
      <dgm:t>
        <a:bodyPr/>
        <a:lstStyle/>
        <a:p>
          <a:endParaRPr lang="en-GB"/>
        </a:p>
      </dgm:t>
    </dgm:pt>
    <dgm:pt modelId="{26CB403E-FE84-49C3-B6D8-4C0DD7D5898C}">
      <dgm:prSet phldrT="[Text]" phldr="0"/>
      <dgm:spPr/>
      <dgm:t>
        <a:bodyPr/>
        <a:lstStyle/>
        <a:p>
          <a:pPr rtl="0"/>
          <a:r>
            <a:rPr lang="en-GB" b="0" dirty="0">
              <a:latin typeface="calibri light"/>
              <a:ea typeface="Calibri"/>
              <a:cs typeface="Calibri"/>
            </a:rPr>
            <a:t>Address a lack of accessible, joined-up information for individuals and employers on the skills, training routes and career opportunities available in the HDV sector. </a:t>
          </a:r>
          <a:endParaRPr lang="en-GB" b="0" dirty="0">
            <a:latin typeface="calibri light"/>
            <a:ea typeface="calibri light"/>
            <a:cs typeface="calibri light"/>
          </a:endParaRPr>
        </a:p>
      </dgm:t>
    </dgm:pt>
    <dgm:pt modelId="{0C409DD3-41C8-41B4-9FCC-AA1B4EF926E6}" type="parTrans" cxnId="{268CB322-B7AC-4947-8D97-AA09DD1931C9}">
      <dgm:prSet/>
      <dgm:spPr/>
      <dgm:t>
        <a:bodyPr/>
        <a:lstStyle/>
        <a:p>
          <a:endParaRPr lang="en-GB"/>
        </a:p>
      </dgm:t>
    </dgm:pt>
    <dgm:pt modelId="{DF671167-DF22-45BD-AED3-256469BF7070}" type="sibTrans" cxnId="{268CB322-B7AC-4947-8D97-AA09DD1931C9}">
      <dgm:prSet/>
      <dgm:spPr/>
      <dgm:t>
        <a:bodyPr/>
        <a:lstStyle/>
        <a:p>
          <a:endParaRPr lang="en-GB"/>
        </a:p>
      </dgm:t>
    </dgm:pt>
    <dgm:pt modelId="{78B8F9EA-D78F-4DFE-A600-AE6C4826EBDD}">
      <dgm:prSet phldrT="[Text]" phldr="0"/>
      <dgm:spPr/>
      <dgm:t>
        <a:bodyPr/>
        <a:lstStyle/>
        <a:p>
          <a:pPr rtl="0"/>
          <a:r>
            <a:rPr lang="en-GB" b="0" dirty="0">
              <a:latin typeface="calibri light"/>
              <a:ea typeface="Calibri"/>
              <a:cs typeface="Calibri"/>
            </a:rPr>
            <a:t>Support greater diversity in the workforce</a:t>
          </a:r>
          <a:endParaRPr lang="en-GB" b="0" dirty="0">
            <a:latin typeface="calibri light"/>
            <a:ea typeface="calibri light"/>
            <a:cs typeface="calibri light"/>
          </a:endParaRPr>
        </a:p>
      </dgm:t>
    </dgm:pt>
    <dgm:pt modelId="{17342C27-601D-4875-982A-85078851C091}" type="parTrans" cxnId="{1BDE3912-9FFC-4907-B085-B420A5F208B6}">
      <dgm:prSet/>
      <dgm:spPr/>
      <dgm:t>
        <a:bodyPr/>
        <a:lstStyle/>
        <a:p>
          <a:endParaRPr lang="en-GB"/>
        </a:p>
      </dgm:t>
    </dgm:pt>
    <dgm:pt modelId="{2BF77F7E-AC78-4A9A-9B04-1080D75C5E3E}" type="sibTrans" cxnId="{1BDE3912-9FFC-4907-B085-B420A5F208B6}">
      <dgm:prSet/>
      <dgm:spPr/>
      <dgm:t>
        <a:bodyPr/>
        <a:lstStyle/>
        <a:p>
          <a:endParaRPr lang="en-GB"/>
        </a:p>
      </dgm:t>
    </dgm:pt>
    <dgm:pt modelId="{885F8091-4E61-4913-B7A3-44F8C3141020}">
      <dgm:prSet phldrT="[Text]" phldr="0"/>
      <dgm:spPr/>
      <dgm:t>
        <a:bodyPr/>
        <a:lstStyle/>
        <a:p>
          <a:pPr rtl="0"/>
          <a:r>
            <a:rPr lang="en-GB" b="0" dirty="0">
              <a:latin typeface="calibri light"/>
              <a:ea typeface="Calibri"/>
              <a:cs typeface="Calibri"/>
            </a:rPr>
            <a:t>Address challenges in recruiting and retaining a diverse workforce, with underrepresentation across gender, ethnicity and other protected characteristics.</a:t>
          </a:r>
          <a:endParaRPr lang="en-GB" b="0" dirty="0">
            <a:latin typeface="calibri light"/>
            <a:ea typeface="Calibri Light"/>
            <a:cs typeface="Calibri Light"/>
          </a:endParaRPr>
        </a:p>
      </dgm:t>
    </dgm:pt>
    <dgm:pt modelId="{42FF79E8-CFBF-4CEA-9AEC-3DCF758EA0CE}" type="parTrans" cxnId="{A8DC44E8-8FB6-461F-B5F9-0B1E19D5237B}">
      <dgm:prSet/>
      <dgm:spPr/>
      <dgm:t>
        <a:bodyPr/>
        <a:lstStyle/>
        <a:p>
          <a:endParaRPr lang="en-GB"/>
        </a:p>
      </dgm:t>
    </dgm:pt>
    <dgm:pt modelId="{B7573830-61AD-40B5-BD18-1CBC50844B4B}" type="sibTrans" cxnId="{A8DC44E8-8FB6-461F-B5F9-0B1E19D5237B}">
      <dgm:prSet/>
      <dgm:spPr/>
      <dgm:t>
        <a:bodyPr/>
        <a:lstStyle/>
        <a:p>
          <a:endParaRPr lang="en-GB"/>
        </a:p>
      </dgm:t>
    </dgm:pt>
    <dgm:pt modelId="{A5BA694C-A68E-48F7-843E-F2F9F9B99D67}">
      <dgm:prSet phldr="0"/>
      <dgm:spPr/>
      <dgm:t>
        <a:bodyPr/>
        <a:lstStyle/>
        <a:p>
          <a:pPr rtl="0"/>
          <a:r>
            <a:rPr lang="en-GB" b="0" dirty="0">
              <a:latin typeface="calibri light"/>
              <a:ea typeface="Calibri"/>
              <a:cs typeface="Arial"/>
            </a:rPr>
            <a:t>Address a need for stronger private sector involvement in building college resources and training programmes and/or stimulating the uptake of training in ZE HDV repair and maintenance among small-medium enterprises.</a:t>
          </a:r>
          <a:endParaRPr lang="en-GB" b="0" dirty="0">
            <a:latin typeface="calibri light"/>
            <a:cs typeface="Arial"/>
          </a:endParaRPr>
        </a:p>
      </dgm:t>
    </dgm:pt>
    <dgm:pt modelId="{BA4DB989-07A6-459C-9666-9A5560839484}" type="parTrans" cxnId="{9D2E3F0C-5206-47D4-BFD3-2177E5E6B9B1}">
      <dgm:prSet/>
      <dgm:spPr/>
    </dgm:pt>
    <dgm:pt modelId="{30FCC8D0-8BAD-4E07-9CB6-E0093F7D0B3B}" type="sibTrans" cxnId="{9D2E3F0C-5206-47D4-BFD3-2177E5E6B9B1}">
      <dgm:prSet/>
      <dgm:spPr/>
    </dgm:pt>
    <dgm:pt modelId="{1212241B-28B6-4C74-B64B-45B196456A22}">
      <dgm:prSet phldr="0"/>
      <dgm:spPr/>
      <dgm:t>
        <a:bodyPr/>
        <a:lstStyle/>
        <a:p>
          <a:r>
            <a:rPr lang="en-GB" b="0" dirty="0">
              <a:latin typeface="calibri light"/>
              <a:ea typeface="Calibri"/>
              <a:cs typeface="Calibri"/>
            </a:rPr>
            <a:t>Generate private sector investment in skills development</a:t>
          </a:r>
          <a:endParaRPr lang="en-GB" b="0" dirty="0">
            <a:latin typeface="calibri light"/>
            <a:ea typeface="calibri light"/>
            <a:cs typeface="calibri light"/>
          </a:endParaRPr>
        </a:p>
      </dgm:t>
    </dgm:pt>
    <dgm:pt modelId="{2AE4C9F1-7C75-4C01-BADD-1B65C348E76A}" type="parTrans" cxnId="{52F799BE-E504-4F56-9821-491EB3E12A1E}">
      <dgm:prSet/>
      <dgm:spPr/>
    </dgm:pt>
    <dgm:pt modelId="{AE727547-42BA-482C-930A-5886C8D4ABC4}" type="sibTrans" cxnId="{52F799BE-E504-4F56-9821-491EB3E12A1E}">
      <dgm:prSet/>
      <dgm:spPr/>
    </dgm:pt>
    <dgm:pt modelId="{78AB4821-3CE8-4708-A112-33B947C4EAA8}" type="pres">
      <dgm:prSet presAssocID="{38B1C459-6A6E-4AD3-883E-C9D4174A322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8A1EC9D-8C75-4682-BD4A-47F53874E0EB}" type="pres">
      <dgm:prSet presAssocID="{38B1C459-6A6E-4AD3-883E-C9D4174A3223}" presName="cycle" presStyleCnt="0"/>
      <dgm:spPr/>
    </dgm:pt>
    <dgm:pt modelId="{5B42CC5B-6E36-49A0-9F35-CED85B7B0D8C}" type="pres">
      <dgm:prSet presAssocID="{38B1C459-6A6E-4AD3-883E-C9D4174A3223}" presName="centerShape" presStyleCnt="0"/>
      <dgm:spPr/>
    </dgm:pt>
    <dgm:pt modelId="{1D2A845D-EE07-4697-9717-E05C037F8FF7}" type="pres">
      <dgm:prSet presAssocID="{38B1C459-6A6E-4AD3-883E-C9D4174A3223}" presName="connSite" presStyleLbl="node1" presStyleIdx="0" presStyleCnt="4"/>
      <dgm:spPr/>
    </dgm:pt>
    <dgm:pt modelId="{6769378F-5C9C-405D-963E-0786D58372D8}" type="pres">
      <dgm:prSet presAssocID="{38B1C459-6A6E-4AD3-883E-C9D4174A3223}" presName="visible" presStyleLbl="node1" presStyleIdx="0" presStyleCnt="4"/>
      <dgm:spPr/>
    </dgm:pt>
    <dgm:pt modelId="{676A12FB-C47C-4413-9690-8213AFAF2AFD}" type="pres">
      <dgm:prSet presAssocID="{1C7FD3AC-3C83-495B-9974-40284CD0F418}" presName="Name25" presStyleLbl="parChTrans1D1" presStyleIdx="0" presStyleCnt="3"/>
      <dgm:spPr/>
    </dgm:pt>
    <dgm:pt modelId="{C446726E-2A2E-4679-B9B9-62C0DC40C431}" type="pres">
      <dgm:prSet presAssocID="{66928603-F2E6-4588-B69B-71C47952E97A}" presName="node" presStyleCnt="0"/>
      <dgm:spPr/>
    </dgm:pt>
    <dgm:pt modelId="{78A4C4CC-2B35-4111-8058-D71C0BA6A133}" type="pres">
      <dgm:prSet presAssocID="{66928603-F2E6-4588-B69B-71C47952E97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3905152D-0F93-4AFF-96E9-CE4CD81EDBB2}" type="pres">
      <dgm:prSet presAssocID="{66928603-F2E6-4588-B69B-71C47952E97A}" presName="childNode" presStyleLbl="revTx" presStyleIdx="0" presStyleCnt="3">
        <dgm:presLayoutVars>
          <dgm:bulletEnabled val="1"/>
        </dgm:presLayoutVars>
      </dgm:prSet>
      <dgm:spPr/>
    </dgm:pt>
    <dgm:pt modelId="{DEEABDA0-09F3-4F9C-8A81-647B2AA19E6B}" type="pres">
      <dgm:prSet presAssocID="{17342C27-601D-4875-982A-85078851C091}" presName="Name25" presStyleLbl="parChTrans1D1" presStyleIdx="1" presStyleCnt="3"/>
      <dgm:spPr/>
    </dgm:pt>
    <dgm:pt modelId="{0CFE9E27-8605-4922-BCD6-716CFBB49D56}" type="pres">
      <dgm:prSet presAssocID="{78B8F9EA-D78F-4DFE-A600-AE6C4826EBDD}" presName="node" presStyleCnt="0"/>
      <dgm:spPr/>
    </dgm:pt>
    <dgm:pt modelId="{E86A4182-D658-401B-8EAC-56B45C79B3E1}" type="pres">
      <dgm:prSet presAssocID="{78B8F9EA-D78F-4DFE-A600-AE6C4826EBDD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6D9C31AD-A7BD-49E0-A1B9-4B37A240DB33}" type="pres">
      <dgm:prSet presAssocID="{78B8F9EA-D78F-4DFE-A600-AE6C4826EBDD}" presName="childNode" presStyleLbl="revTx" presStyleIdx="1" presStyleCnt="3">
        <dgm:presLayoutVars>
          <dgm:bulletEnabled val="1"/>
        </dgm:presLayoutVars>
      </dgm:prSet>
      <dgm:spPr/>
    </dgm:pt>
    <dgm:pt modelId="{1C1B1782-66F7-43A6-8875-2D63B64D3B28}" type="pres">
      <dgm:prSet presAssocID="{2AE4C9F1-7C75-4C01-BADD-1B65C348E76A}" presName="Name25" presStyleLbl="parChTrans1D1" presStyleIdx="2" presStyleCnt="3"/>
      <dgm:spPr/>
    </dgm:pt>
    <dgm:pt modelId="{086B2A8D-5176-4F17-8562-1E82504D11F0}" type="pres">
      <dgm:prSet presAssocID="{1212241B-28B6-4C74-B64B-45B196456A22}" presName="node" presStyleCnt="0"/>
      <dgm:spPr/>
    </dgm:pt>
    <dgm:pt modelId="{F1320601-9D61-4ECB-8655-1A2857076801}" type="pres">
      <dgm:prSet presAssocID="{1212241B-28B6-4C74-B64B-45B196456A22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4A78FD2A-1756-4A04-9292-1D43EB9B1B6A}" type="pres">
      <dgm:prSet presAssocID="{1212241B-28B6-4C74-B64B-45B196456A22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A3290909-B938-4AE7-959F-AE0C070D0A93}" type="presOf" srcId="{1212241B-28B6-4C74-B64B-45B196456A22}" destId="{F1320601-9D61-4ECB-8655-1A2857076801}" srcOrd="0" destOrd="0" presId="urn:microsoft.com/office/officeart/2005/8/layout/radial2"/>
    <dgm:cxn modelId="{1B58130B-36B4-4DF6-BCF8-D3A8A9897421}" type="presOf" srcId="{38B1C459-6A6E-4AD3-883E-C9D4174A3223}" destId="{78AB4821-3CE8-4708-A112-33B947C4EAA8}" srcOrd="0" destOrd="0" presId="urn:microsoft.com/office/officeart/2005/8/layout/radial2"/>
    <dgm:cxn modelId="{9D2E3F0C-5206-47D4-BFD3-2177E5E6B9B1}" srcId="{1212241B-28B6-4C74-B64B-45B196456A22}" destId="{A5BA694C-A68E-48F7-843E-F2F9F9B99D67}" srcOrd="0" destOrd="0" parTransId="{BA4DB989-07A6-459C-9666-9A5560839484}" sibTransId="{30FCC8D0-8BAD-4E07-9CB6-E0093F7D0B3B}"/>
    <dgm:cxn modelId="{1BDE3912-9FFC-4907-B085-B420A5F208B6}" srcId="{38B1C459-6A6E-4AD3-883E-C9D4174A3223}" destId="{78B8F9EA-D78F-4DFE-A600-AE6C4826EBDD}" srcOrd="1" destOrd="0" parTransId="{17342C27-601D-4875-982A-85078851C091}" sibTransId="{2BF77F7E-AC78-4A9A-9B04-1080D75C5E3E}"/>
    <dgm:cxn modelId="{EB9DB11C-AB98-4E35-AA0C-08725E114CA6}" type="presOf" srcId="{66928603-F2E6-4588-B69B-71C47952E97A}" destId="{78A4C4CC-2B35-4111-8058-D71C0BA6A133}" srcOrd="0" destOrd="0" presId="urn:microsoft.com/office/officeart/2005/8/layout/radial2"/>
    <dgm:cxn modelId="{268CB322-B7AC-4947-8D97-AA09DD1931C9}" srcId="{66928603-F2E6-4588-B69B-71C47952E97A}" destId="{26CB403E-FE84-49C3-B6D8-4C0DD7D5898C}" srcOrd="0" destOrd="0" parTransId="{0C409DD3-41C8-41B4-9FCC-AA1B4EF926E6}" sibTransId="{DF671167-DF22-45BD-AED3-256469BF7070}"/>
    <dgm:cxn modelId="{50643639-6619-4207-A0B2-76C951D27F22}" type="presOf" srcId="{2AE4C9F1-7C75-4C01-BADD-1B65C348E76A}" destId="{1C1B1782-66F7-43A6-8875-2D63B64D3B28}" srcOrd="0" destOrd="0" presId="urn:microsoft.com/office/officeart/2005/8/layout/radial2"/>
    <dgm:cxn modelId="{5DFE9A46-DB00-42DA-BA1C-B1A465183A7F}" type="presOf" srcId="{26CB403E-FE84-49C3-B6D8-4C0DD7D5898C}" destId="{3905152D-0F93-4AFF-96E9-CE4CD81EDBB2}" srcOrd="0" destOrd="0" presId="urn:microsoft.com/office/officeart/2005/8/layout/radial2"/>
    <dgm:cxn modelId="{8997829A-3E92-42B6-9DBF-242A7A9650E3}" srcId="{38B1C459-6A6E-4AD3-883E-C9D4174A3223}" destId="{66928603-F2E6-4588-B69B-71C47952E97A}" srcOrd="0" destOrd="0" parTransId="{1C7FD3AC-3C83-495B-9974-40284CD0F418}" sibTransId="{72BD40DF-71AD-43A8-ACAF-BAD222F12611}"/>
    <dgm:cxn modelId="{F4CA77A4-ED55-45C0-BE8D-F042E7F3B17B}" type="presOf" srcId="{A5BA694C-A68E-48F7-843E-F2F9F9B99D67}" destId="{4A78FD2A-1756-4A04-9292-1D43EB9B1B6A}" srcOrd="0" destOrd="0" presId="urn:microsoft.com/office/officeart/2005/8/layout/radial2"/>
    <dgm:cxn modelId="{6E0BEAAF-56D9-4BC9-ABA9-F29D56DE414A}" type="presOf" srcId="{17342C27-601D-4875-982A-85078851C091}" destId="{DEEABDA0-09F3-4F9C-8A81-647B2AA19E6B}" srcOrd="0" destOrd="0" presId="urn:microsoft.com/office/officeart/2005/8/layout/radial2"/>
    <dgm:cxn modelId="{8A7BF6B9-9C5A-44EE-A02A-B46D2780AF8C}" type="presOf" srcId="{1C7FD3AC-3C83-495B-9974-40284CD0F418}" destId="{676A12FB-C47C-4413-9690-8213AFAF2AFD}" srcOrd="0" destOrd="0" presId="urn:microsoft.com/office/officeart/2005/8/layout/radial2"/>
    <dgm:cxn modelId="{BD6F4BBA-52E0-42DB-9712-6758F354E14F}" type="presOf" srcId="{78B8F9EA-D78F-4DFE-A600-AE6C4826EBDD}" destId="{E86A4182-D658-401B-8EAC-56B45C79B3E1}" srcOrd="0" destOrd="0" presId="urn:microsoft.com/office/officeart/2005/8/layout/radial2"/>
    <dgm:cxn modelId="{52F799BE-E504-4F56-9821-491EB3E12A1E}" srcId="{38B1C459-6A6E-4AD3-883E-C9D4174A3223}" destId="{1212241B-28B6-4C74-B64B-45B196456A22}" srcOrd="2" destOrd="0" parTransId="{2AE4C9F1-7C75-4C01-BADD-1B65C348E76A}" sibTransId="{AE727547-42BA-482C-930A-5886C8D4ABC4}"/>
    <dgm:cxn modelId="{A8DC44E8-8FB6-461F-B5F9-0B1E19D5237B}" srcId="{78B8F9EA-D78F-4DFE-A600-AE6C4826EBDD}" destId="{885F8091-4E61-4913-B7A3-44F8C3141020}" srcOrd="0" destOrd="0" parTransId="{42FF79E8-CFBF-4CEA-9AEC-3DCF758EA0CE}" sibTransId="{B7573830-61AD-40B5-BD18-1CBC50844B4B}"/>
    <dgm:cxn modelId="{3821C1EE-C139-4EFC-8EAE-94211C0B6C2D}" type="presOf" srcId="{885F8091-4E61-4913-B7A3-44F8C3141020}" destId="{6D9C31AD-A7BD-49E0-A1B9-4B37A240DB33}" srcOrd="0" destOrd="0" presId="urn:microsoft.com/office/officeart/2005/8/layout/radial2"/>
    <dgm:cxn modelId="{957F69EC-30D0-48D4-A3CF-A6610D401FD6}" type="presParOf" srcId="{78AB4821-3CE8-4708-A112-33B947C4EAA8}" destId="{78A1EC9D-8C75-4682-BD4A-47F53874E0EB}" srcOrd="0" destOrd="0" presId="urn:microsoft.com/office/officeart/2005/8/layout/radial2"/>
    <dgm:cxn modelId="{022C2BF5-190E-494A-9D9F-96FDAEDFFEC7}" type="presParOf" srcId="{78A1EC9D-8C75-4682-BD4A-47F53874E0EB}" destId="{5B42CC5B-6E36-49A0-9F35-CED85B7B0D8C}" srcOrd="0" destOrd="0" presId="urn:microsoft.com/office/officeart/2005/8/layout/radial2"/>
    <dgm:cxn modelId="{F42B7C75-0186-4053-8746-763B2C00AC8D}" type="presParOf" srcId="{5B42CC5B-6E36-49A0-9F35-CED85B7B0D8C}" destId="{1D2A845D-EE07-4697-9717-E05C037F8FF7}" srcOrd="0" destOrd="0" presId="urn:microsoft.com/office/officeart/2005/8/layout/radial2"/>
    <dgm:cxn modelId="{97C6F68F-CE19-4F3F-A87D-382C1AE4525C}" type="presParOf" srcId="{5B42CC5B-6E36-49A0-9F35-CED85B7B0D8C}" destId="{6769378F-5C9C-405D-963E-0786D58372D8}" srcOrd="1" destOrd="0" presId="urn:microsoft.com/office/officeart/2005/8/layout/radial2"/>
    <dgm:cxn modelId="{1E5AEDA9-26E0-4F8B-BF01-865EEE1F1DC1}" type="presParOf" srcId="{78A1EC9D-8C75-4682-BD4A-47F53874E0EB}" destId="{676A12FB-C47C-4413-9690-8213AFAF2AFD}" srcOrd="1" destOrd="0" presId="urn:microsoft.com/office/officeart/2005/8/layout/radial2"/>
    <dgm:cxn modelId="{7DE293AA-8EEC-4865-AE2F-0B2265E844ED}" type="presParOf" srcId="{78A1EC9D-8C75-4682-BD4A-47F53874E0EB}" destId="{C446726E-2A2E-4679-B9B9-62C0DC40C431}" srcOrd="2" destOrd="0" presId="urn:microsoft.com/office/officeart/2005/8/layout/radial2"/>
    <dgm:cxn modelId="{52D246B9-FD6E-4207-A2A0-12402CA877F1}" type="presParOf" srcId="{C446726E-2A2E-4679-B9B9-62C0DC40C431}" destId="{78A4C4CC-2B35-4111-8058-D71C0BA6A133}" srcOrd="0" destOrd="0" presId="urn:microsoft.com/office/officeart/2005/8/layout/radial2"/>
    <dgm:cxn modelId="{AEF5F479-521C-452A-80F4-29A5D92DAACB}" type="presParOf" srcId="{C446726E-2A2E-4679-B9B9-62C0DC40C431}" destId="{3905152D-0F93-4AFF-96E9-CE4CD81EDBB2}" srcOrd="1" destOrd="0" presId="urn:microsoft.com/office/officeart/2005/8/layout/radial2"/>
    <dgm:cxn modelId="{364854ED-B121-4C2F-BA3A-C30062E1E1B2}" type="presParOf" srcId="{78A1EC9D-8C75-4682-BD4A-47F53874E0EB}" destId="{DEEABDA0-09F3-4F9C-8A81-647B2AA19E6B}" srcOrd="3" destOrd="0" presId="urn:microsoft.com/office/officeart/2005/8/layout/radial2"/>
    <dgm:cxn modelId="{C9D017D0-53D3-434B-BFA5-8D6998CCF95B}" type="presParOf" srcId="{78A1EC9D-8C75-4682-BD4A-47F53874E0EB}" destId="{0CFE9E27-8605-4922-BCD6-716CFBB49D56}" srcOrd="4" destOrd="0" presId="urn:microsoft.com/office/officeart/2005/8/layout/radial2"/>
    <dgm:cxn modelId="{9630A2BF-9B57-4ABD-95CC-3A3FFD058400}" type="presParOf" srcId="{0CFE9E27-8605-4922-BCD6-716CFBB49D56}" destId="{E86A4182-D658-401B-8EAC-56B45C79B3E1}" srcOrd="0" destOrd="0" presId="urn:microsoft.com/office/officeart/2005/8/layout/radial2"/>
    <dgm:cxn modelId="{943CB0DC-2168-48F5-BE33-49988FAE26BE}" type="presParOf" srcId="{0CFE9E27-8605-4922-BCD6-716CFBB49D56}" destId="{6D9C31AD-A7BD-49E0-A1B9-4B37A240DB33}" srcOrd="1" destOrd="0" presId="urn:microsoft.com/office/officeart/2005/8/layout/radial2"/>
    <dgm:cxn modelId="{76B31D1C-8FAD-44C0-8195-6867396EBC36}" type="presParOf" srcId="{78A1EC9D-8C75-4682-BD4A-47F53874E0EB}" destId="{1C1B1782-66F7-43A6-8875-2D63B64D3B28}" srcOrd="5" destOrd="0" presId="urn:microsoft.com/office/officeart/2005/8/layout/radial2"/>
    <dgm:cxn modelId="{4D0B98D4-172F-49B8-BE4B-599CA7A59FFA}" type="presParOf" srcId="{78A1EC9D-8C75-4682-BD4A-47F53874E0EB}" destId="{086B2A8D-5176-4F17-8562-1E82504D11F0}" srcOrd="6" destOrd="0" presId="urn:microsoft.com/office/officeart/2005/8/layout/radial2"/>
    <dgm:cxn modelId="{077ABC23-0DB6-4C8F-BF84-6DFD62205B58}" type="presParOf" srcId="{086B2A8D-5176-4F17-8562-1E82504D11F0}" destId="{F1320601-9D61-4ECB-8655-1A2857076801}" srcOrd="0" destOrd="0" presId="urn:microsoft.com/office/officeart/2005/8/layout/radial2"/>
    <dgm:cxn modelId="{706CEDCF-E89E-4703-B300-08EED805A272}" type="presParOf" srcId="{086B2A8D-5176-4F17-8562-1E82504D11F0}" destId="{4A78FD2A-1756-4A04-9292-1D43EB9B1B6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1B1782-66F7-43A6-8875-2D63B64D3B28}">
      <dsp:nvSpPr>
        <dsp:cNvPr id="0" name=""/>
        <dsp:cNvSpPr/>
      </dsp:nvSpPr>
      <dsp:spPr>
        <a:xfrm rot="2534776">
          <a:off x="2248959" y="3840148"/>
          <a:ext cx="832309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832309" y="33793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EABDA0-09F3-4F9C-8A81-647B2AA19E6B}">
      <dsp:nvSpPr>
        <dsp:cNvPr id="0" name=""/>
        <dsp:cNvSpPr/>
      </dsp:nvSpPr>
      <dsp:spPr>
        <a:xfrm>
          <a:off x="2357050" y="2687084"/>
          <a:ext cx="938857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938857" y="33793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A12FB-C47C-4413-9690-8213AFAF2AFD}">
      <dsp:nvSpPr>
        <dsp:cNvPr id="0" name=""/>
        <dsp:cNvSpPr/>
      </dsp:nvSpPr>
      <dsp:spPr>
        <a:xfrm rot="19065224">
          <a:off x="2248959" y="1534019"/>
          <a:ext cx="832309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832309" y="33793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69378F-5C9C-405D-963E-0786D58372D8}">
      <dsp:nvSpPr>
        <dsp:cNvPr id="0" name=""/>
        <dsp:cNvSpPr/>
      </dsp:nvSpPr>
      <dsp:spPr>
        <a:xfrm>
          <a:off x="21911" y="1347266"/>
          <a:ext cx="2747222" cy="274722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A4C4CC-2B35-4111-8058-D71C0BA6A133}">
      <dsp:nvSpPr>
        <dsp:cNvPr id="0" name=""/>
        <dsp:cNvSpPr/>
      </dsp:nvSpPr>
      <dsp:spPr>
        <a:xfrm>
          <a:off x="2773450" y="2081"/>
          <a:ext cx="1537916" cy="153791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0" kern="1200" dirty="0">
              <a:latin typeface="calibri light"/>
              <a:ea typeface="Calibri"/>
              <a:cs typeface="Calibri"/>
            </a:rPr>
            <a:t>Share knowledge on training and career opportunities</a:t>
          </a:r>
          <a:endParaRPr lang="en-GB" sz="1500" b="0" kern="1200" dirty="0">
            <a:latin typeface="calibri light"/>
            <a:ea typeface="calibri light"/>
            <a:cs typeface="calibri light"/>
          </a:endParaRPr>
        </a:p>
      </dsp:txBody>
      <dsp:txXfrm>
        <a:off x="2998673" y="227304"/>
        <a:ext cx="1087470" cy="1087470"/>
      </dsp:txXfrm>
    </dsp:sp>
    <dsp:sp modelId="{3905152D-0F93-4AFF-96E9-CE4CD81EDBB2}">
      <dsp:nvSpPr>
        <dsp:cNvPr id="0" name=""/>
        <dsp:cNvSpPr/>
      </dsp:nvSpPr>
      <dsp:spPr>
        <a:xfrm>
          <a:off x="4465157" y="2081"/>
          <a:ext cx="2306874" cy="1537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0" kern="1200" dirty="0">
              <a:latin typeface="calibri light"/>
              <a:ea typeface="Calibri"/>
              <a:cs typeface="Calibri"/>
            </a:rPr>
            <a:t>Address a lack of accessible, joined-up information for individuals and employers on the skills, training routes and career opportunities available in the HDV sector. </a:t>
          </a:r>
          <a:endParaRPr lang="en-GB" sz="1300" b="0" kern="1200" dirty="0">
            <a:latin typeface="calibri light"/>
            <a:ea typeface="calibri light"/>
            <a:cs typeface="calibri light"/>
          </a:endParaRPr>
        </a:p>
      </dsp:txBody>
      <dsp:txXfrm>
        <a:off x="4465157" y="2081"/>
        <a:ext cx="2306874" cy="1537916"/>
      </dsp:txXfrm>
    </dsp:sp>
    <dsp:sp modelId="{E86A4182-D658-401B-8EAC-56B45C79B3E1}">
      <dsp:nvSpPr>
        <dsp:cNvPr id="0" name=""/>
        <dsp:cNvSpPr/>
      </dsp:nvSpPr>
      <dsp:spPr>
        <a:xfrm>
          <a:off x="3295907" y="1951919"/>
          <a:ext cx="1537916" cy="153791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0" kern="1200" dirty="0">
              <a:latin typeface="calibri light"/>
              <a:ea typeface="Calibri"/>
              <a:cs typeface="Calibri"/>
            </a:rPr>
            <a:t>Support greater diversity in the workforce</a:t>
          </a:r>
          <a:endParaRPr lang="en-GB" sz="1500" b="0" kern="1200" dirty="0">
            <a:latin typeface="calibri light"/>
            <a:ea typeface="calibri light"/>
            <a:cs typeface="calibri light"/>
          </a:endParaRPr>
        </a:p>
      </dsp:txBody>
      <dsp:txXfrm>
        <a:off x="3521130" y="2177142"/>
        <a:ext cx="1087470" cy="1087470"/>
      </dsp:txXfrm>
    </dsp:sp>
    <dsp:sp modelId="{6D9C31AD-A7BD-49E0-A1B9-4B37A240DB33}">
      <dsp:nvSpPr>
        <dsp:cNvPr id="0" name=""/>
        <dsp:cNvSpPr/>
      </dsp:nvSpPr>
      <dsp:spPr>
        <a:xfrm>
          <a:off x="4987615" y="1951919"/>
          <a:ext cx="2306874" cy="1537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0" kern="1200" dirty="0">
              <a:latin typeface="calibri light"/>
              <a:ea typeface="Calibri"/>
              <a:cs typeface="Calibri"/>
            </a:rPr>
            <a:t>Address challenges in recruiting and retaining a diverse workforce, with underrepresentation across gender, ethnicity and other protected characteristics.</a:t>
          </a:r>
          <a:endParaRPr lang="en-GB" sz="1300" b="0" kern="1200" dirty="0">
            <a:latin typeface="calibri light"/>
            <a:ea typeface="Calibri Light"/>
            <a:cs typeface="Calibri Light"/>
          </a:endParaRPr>
        </a:p>
      </dsp:txBody>
      <dsp:txXfrm>
        <a:off x="4987615" y="1951919"/>
        <a:ext cx="2306874" cy="1537916"/>
      </dsp:txXfrm>
    </dsp:sp>
    <dsp:sp modelId="{F1320601-9D61-4ECB-8655-1A2857076801}">
      <dsp:nvSpPr>
        <dsp:cNvPr id="0" name=""/>
        <dsp:cNvSpPr/>
      </dsp:nvSpPr>
      <dsp:spPr>
        <a:xfrm>
          <a:off x="2773450" y="3901757"/>
          <a:ext cx="1537916" cy="153791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0" kern="1200" dirty="0">
              <a:latin typeface="calibri light"/>
              <a:ea typeface="Calibri"/>
              <a:cs typeface="Calibri"/>
            </a:rPr>
            <a:t>Generate private sector investment in skills development</a:t>
          </a:r>
          <a:endParaRPr lang="en-GB" sz="1500" b="0" kern="1200" dirty="0">
            <a:latin typeface="calibri light"/>
            <a:ea typeface="calibri light"/>
            <a:cs typeface="calibri light"/>
          </a:endParaRPr>
        </a:p>
      </dsp:txBody>
      <dsp:txXfrm>
        <a:off x="2998673" y="4126980"/>
        <a:ext cx="1087470" cy="1087470"/>
      </dsp:txXfrm>
    </dsp:sp>
    <dsp:sp modelId="{4A78FD2A-1756-4A04-9292-1D43EB9B1B6A}">
      <dsp:nvSpPr>
        <dsp:cNvPr id="0" name=""/>
        <dsp:cNvSpPr/>
      </dsp:nvSpPr>
      <dsp:spPr>
        <a:xfrm>
          <a:off x="4465157" y="3901757"/>
          <a:ext cx="2306874" cy="15379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300" b="0" kern="1200" dirty="0">
              <a:latin typeface="calibri light"/>
              <a:ea typeface="Calibri"/>
              <a:cs typeface="Arial"/>
            </a:rPr>
            <a:t>Address a need for stronger private sector involvement in building college resources and training programmes and/or stimulating the uptake of training in ZE HDV repair and maintenance among small-medium enterprises.</a:t>
          </a:r>
          <a:endParaRPr lang="en-GB" sz="1300" b="0" kern="1200" dirty="0">
            <a:latin typeface="calibri light"/>
            <a:cs typeface="Arial"/>
          </a:endParaRPr>
        </a:p>
      </dsp:txBody>
      <dsp:txXfrm>
        <a:off x="4465157" y="3901757"/>
        <a:ext cx="2306874" cy="1537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5FC29-8B16-4BF7-84D7-3F727719FDFB}" type="datetimeFigureOut">
              <a:t>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25039-DA69-4B6D-8E2D-D7FABCC074F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29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54A56F-83FF-443C-B550-7F2E5C22B93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400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121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580078"/>
            <a:ext cx="9144000" cy="1563085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Montserrat ExtraBold" panose="00000900000000000000" pitchFamily="2" charset="0"/>
              </a:defRPr>
            </a:lvl1pPr>
          </a:lstStyle>
          <a:p>
            <a:r>
              <a:rPr lang="en-US"/>
              <a:t>Transport Scotland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274521"/>
            <a:ext cx="9144000" cy="787341"/>
          </a:xfrm>
        </p:spPr>
        <p:txBody>
          <a:bodyPr anchor="t"/>
          <a:lstStyle>
            <a:lvl1pPr marL="0" indent="0" algn="ctr">
              <a:buNone/>
              <a:defRPr sz="2400" baseline="0">
                <a:solidFill>
                  <a:srgbClr val="FFB400"/>
                </a:solidFill>
                <a:latin typeface="Montserrat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The national transport agency for Scotland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54" r="471"/>
          <a:stretch/>
        </p:blipFill>
        <p:spPr>
          <a:xfrm>
            <a:off x="2249102" y="4514429"/>
            <a:ext cx="7972927" cy="21213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520" y="289947"/>
            <a:ext cx="1048559" cy="147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38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6D75-07A9-46C5-A0C4-00501EB33A3F}" type="datetime1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654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DE5C0-6F20-4E27-B1C7-FFEA5C422CE8}" type="datetime1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01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d Slide">
    <p:bg>
      <p:bgPr>
        <a:solidFill>
          <a:srgbClr val="2121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580078"/>
            <a:ext cx="9144000" cy="1563085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Montserrat ExtraBold" panose="00000900000000000000" pitchFamily="2" charset="0"/>
              </a:defRPr>
            </a:lvl1pPr>
          </a:lstStyle>
          <a:p>
            <a:r>
              <a:rPr lang="en-US"/>
              <a:t>Transport Scotland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274521"/>
            <a:ext cx="9144000" cy="787341"/>
          </a:xfrm>
        </p:spPr>
        <p:txBody>
          <a:bodyPr anchor="t"/>
          <a:lstStyle>
            <a:lvl1pPr marL="0" indent="0" algn="ctr">
              <a:buNone/>
              <a:defRPr sz="2400" baseline="0">
                <a:solidFill>
                  <a:srgbClr val="FFB400"/>
                </a:solidFill>
                <a:latin typeface="Montserrat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The national transport agency for Scotland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54" r="471"/>
          <a:stretch/>
        </p:blipFill>
        <p:spPr>
          <a:xfrm>
            <a:off x="2249102" y="4514429"/>
            <a:ext cx="7972927" cy="21213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520" y="186916"/>
            <a:ext cx="1048559" cy="147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460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199094" y="149542"/>
            <a:ext cx="7378991" cy="169200"/>
          </a:xfrm>
        </p:spPr>
        <p:txBody>
          <a:bodyPr anchor="ctr"/>
          <a:lstStyle>
            <a:lvl1pPr>
              <a:spcAft>
                <a:spcPts val="0"/>
              </a:spcAft>
              <a:defRPr sz="1050"/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5CC9E30-7870-4A33-9235-CC9A81CDB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018" y="517719"/>
            <a:ext cx="9971066" cy="732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C57E7F-81FB-4BB5-A9C7-4C3F1ED62E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07019" y="151719"/>
            <a:ext cx="2451398" cy="291195"/>
          </a:xfrm>
          <a:prstGeom prst="rect">
            <a:avLst/>
          </a:prstGeom>
        </p:spPr>
      </p:pic>
      <p:pic>
        <p:nvPicPr>
          <p:cNvPr id="7" name="Picture 6" descr="1 TS master logo">
            <a:extLst>
              <a:ext uri="{FF2B5EF4-FFF2-40B4-BE49-F238E27FC236}">
                <a16:creationId xmlns:a16="http://schemas.microsoft.com/office/drawing/2014/main" id="{BA616777-F95E-4057-A3DA-C46FEF182FCE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57982" y="234142"/>
            <a:ext cx="864558" cy="969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164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199094" y="149542"/>
            <a:ext cx="7378991" cy="169200"/>
          </a:xfrm>
        </p:spPr>
        <p:txBody>
          <a:bodyPr anchor="ctr"/>
          <a:lstStyle>
            <a:lvl1pPr>
              <a:spcAft>
                <a:spcPts val="0"/>
              </a:spcAft>
              <a:defRPr sz="1050"/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5CC9E30-7870-4A33-9235-CC9A81CDB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018" y="517719"/>
            <a:ext cx="9971066" cy="732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C57E7F-81FB-4BB5-A9C7-4C3F1ED62E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07019" y="151719"/>
            <a:ext cx="2451398" cy="291195"/>
          </a:xfrm>
          <a:prstGeom prst="rect">
            <a:avLst/>
          </a:prstGeom>
        </p:spPr>
      </p:pic>
      <p:pic>
        <p:nvPicPr>
          <p:cNvPr id="7" name="Picture 6" descr="1 TS master logo">
            <a:extLst>
              <a:ext uri="{FF2B5EF4-FFF2-40B4-BE49-F238E27FC236}">
                <a16:creationId xmlns:a16="http://schemas.microsoft.com/office/drawing/2014/main" id="{BA616777-F95E-4057-A3DA-C46FEF182FCE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57982" y="234142"/>
            <a:ext cx="864558" cy="969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776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N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4445-D47F-481D-91DB-ED5248805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983" y="442913"/>
            <a:ext cx="10108233" cy="732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DABA7-5D71-46CE-9CBE-D288D19635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1785" y="1393825"/>
            <a:ext cx="10988431" cy="4627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D948B3E-78D1-4B6E-B997-4317D1B964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81983" y="149542"/>
            <a:ext cx="10096102" cy="169200"/>
          </a:xfrm>
        </p:spPr>
        <p:txBody>
          <a:bodyPr anchor="ctr"/>
          <a:lstStyle>
            <a:lvl1pPr>
              <a:spcAft>
                <a:spcPts val="0"/>
              </a:spcAft>
              <a:defRPr sz="1050"/>
            </a:lvl1pPr>
          </a:lstStyle>
          <a:p>
            <a:pPr lvl="0"/>
            <a:r>
              <a:rPr lang="en-US"/>
              <a:t>Super title here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7FA5011D-0B0F-40CB-A027-C8DF4B03AC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1784" y="442913"/>
            <a:ext cx="623915" cy="732262"/>
          </a:xfrm>
        </p:spPr>
        <p:txBody>
          <a:bodyPr lIns="54610" tIns="54610" rIns="54610" bIns="54610" anchor="ctr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36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17EA2-CF4E-45AD-ADB8-DB2C1B40CC04}" type="datetime1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32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BDC1B-B15E-4BF0-89CC-F2889201DDC9}" type="datetime1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00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791-3700-4956-9731-ACC5ABC5729A}" type="datetime1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14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B23D-A136-4EF2-A316-E52FC0596240}" type="datetime1">
              <a:rPr lang="en-GB" smtClean="0"/>
              <a:t>10/06/2025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08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99E0-DC07-44B1-87CD-BE3E3D9E3BF9}" type="datetime1">
              <a:rPr lang="en-GB" smtClean="0"/>
              <a:t>10/06/2025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78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B2CF2-279C-44B1-A3AB-84C8A8897062}" type="datetime1">
              <a:rPr lang="en-GB" smtClean="0"/>
              <a:t>10/06/2025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50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D0E6-664F-4DAC-9E47-E9DD71553ADA}" type="datetime1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84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89F0-9C29-4207-821A-1098923A9887}" type="datetime1">
              <a:rPr lang="en-GB" smtClean="0"/>
              <a:t>10/06/2025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581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0FF59-182B-4B2C-874C-DDAA43C6B8EB}" type="datetime1">
              <a:rPr lang="en-GB" smtClean="0"/>
              <a:t>10/06/2025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520" y="186916"/>
            <a:ext cx="1048559" cy="14748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54" r="471"/>
          <a:stretch/>
        </p:blipFill>
        <p:spPr>
          <a:xfrm>
            <a:off x="132347" y="5807819"/>
            <a:ext cx="3449053" cy="91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7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12192"/>
          </a:solidFill>
          <a:latin typeface="Montserrat SemiBold" panose="000007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1219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1219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1219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1219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121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s://www.gov.scot/publications/transition-draft-transition-plan-transport-scotland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v.scot/publications/transition-draft-transition-plan-transport-scotland/document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324" y="1580079"/>
            <a:ext cx="9322676" cy="1010722"/>
          </a:xfrm>
        </p:spPr>
        <p:txBody>
          <a:bodyPr>
            <a:normAutofit fontScale="90000"/>
          </a:bodyPr>
          <a:lstStyle/>
          <a:p>
            <a:r>
              <a:rPr lang="en-GB" sz="3600">
                <a:latin typeface="Montserrat ExtraBold"/>
              </a:rPr>
              <a:t>2025-26 Skills Challenge Fund for </a:t>
            </a:r>
            <a:br>
              <a:rPr lang="en-GB" sz="3600">
                <a:latin typeface="Montserrat ExtraBold"/>
              </a:rPr>
            </a:br>
            <a:r>
              <a:rPr lang="en-GB" sz="3600">
                <a:latin typeface="Montserrat ExtraBold"/>
              </a:rPr>
              <a:t>Heavy-Duty Vehicle Decarbonisation 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96721"/>
            <a:ext cx="9144000" cy="1096061"/>
          </a:xfrm>
        </p:spPr>
        <p:txBody>
          <a:bodyPr>
            <a:normAutofit fontScale="92500" lnSpcReduction="10000"/>
          </a:bodyPr>
          <a:lstStyle/>
          <a:p>
            <a:r>
              <a:rPr lang="en-GB">
                <a:latin typeface="Montserrat ExtraBold"/>
              </a:rPr>
              <a:t>Charlotte Taylor &amp; Erin Hyslop</a:t>
            </a:r>
          </a:p>
          <a:p>
            <a:r>
              <a:rPr lang="en-GB">
                <a:latin typeface="Montserrat ExtraBold"/>
              </a:rPr>
              <a:t>Transport Scotland – Environment, Climate and Sustainability Directorate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7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0F4F1-7C08-8D0F-B7F9-AD1C6232D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41" y="128287"/>
            <a:ext cx="10515600" cy="1037091"/>
          </a:xfrm>
        </p:spPr>
        <p:txBody>
          <a:bodyPr/>
          <a:lstStyle/>
          <a:p>
            <a:r>
              <a:rPr lang="en-GB" sz="2800">
                <a:latin typeface="Montserrat SemiBold"/>
              </a:rPr>
              <a:t>Skills Challenge Fund for HDV decarbonisation </a:t>
            </a:r>
            <a:endParaRPr lang="en-GB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E4638-A241-865D-5803-66C972ED7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523" y="1292225"/>
            <a:ext cx="6707845" cy="44717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ea typeface="Calibri" panose="020F0502020204030204"/>
                <a:cs typeface="Calibri" panose="020F0502020204030204"/>
              </a:rPr>
              <a:t>In response to the </a:t>
            </a:r>
            <a:r>
              <a:rPr lang="en-GB" sz="2400" b="1">
                <a:ea typeface="Calibri" panose="020F0502020204030204"/>
                <a:cs typeface="Calibri" panose="020F0502020204030204"/>
              </a:rPr>
              <a:t>challenges </a:t>
            </a:r>
            <a:r>
              <a:rPr lang="en-GB" sz="2400">
                <a:ea typeface="Calibri" panose="020F0502020204030204"/>
                <a:cs typeface="Calibri" panose="020F0502020204030204"/>
              </a:rPr>
              <a:t>and </a:t>
            </a:r>
            <a:r>
              <a:rPr lang="en-GB" sz="2400" b="1">
                <a:ea typeface="Calibri" panose="020F0502020204030204"/>
                <a:cs typeface="Calibri" panose="020F0502020204030204"/>
              </a:rPr>
              <a:t>opportunities </a:t>
            </a:r>
            <a:r>
              <a:rPr lang="en-GB" sz="2400">
                <a:ea typeface="Calibri" panose="020F0502020204030204"/>
                <a:cs typeface="Calibri" panose="020F0502020204030204"/>
              </a:rPr>
              <a:t>highlighted in the </a:t>
            </a:r>
            <a:r>
              <a:rPr lang="en-GB" sz="2400">
                <a:solidFill>
                  <a:schemeClr val="accent6"/>
                </a:solidFill>
                <a:ea typeface="Calibri" panose="020F0502020204030204"/>
                <a:cs typeface="Calibri" panose="020F050202020403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Draft Transport Just Transition Plan</a:t>
            </a:r>
            <a:r>
              <a:rPr lang="en-GB" sz="2400">
                <a:solidFill>
                  <a:srgbClr val="202293"/>
                </a:solidFill>
                <a:ea typeface="Calibri" panose="020F0502020204030204"/>
                <a:cs typeface="Calibri" panose="020F0502020204030204"/>
              </a:rPr>
              <a:t> </a:t>
            </a:r>
            <a:r>
              <a:rPr lang="en-GB" sz="2400">
                <a:ea typeface="Calibri" panose="020F0502020204030204"/>
                <a:cs typeface="Calibri" panose="020F0502020204030204"/>
              </a:rPr>
              <a:t>and initial engagement with key stakeholders, 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ea typeface="Calibri" panose="020F0502020204030204"/>
                <a:cs typeface="Calibri" panose="020F0502020204030204"/>
              </a:rPr>
              <a:t>Transport Scotland is launching 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ea typeface="Calibri" panose="020F0502020204030204"/>
                <a:cs typeface="Calibri" panose="020F0502020204030204"/>
              </a:rPr>
              <a:t>a new fund to support </a:t>
            </a:r>
            <a:r>
              <a:rPr lang="en-GB" sz="2400" b="1">
                <a:ea typeface="Calibri" panose="020F0502020204030204"/>
                <a:cs typeface="Calibri" panose="020F0502020204030204"/>
              </a:rPr>
              <a:t>skills 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b="1">
                <a:ea typeface="Calibri" panose="020F0502020204030204"/>
                <a:cs typeface="Calibri" panose="020F0502020204030204"/>
              </a:rPr>
              <a:t>for heavy-duty vehicle 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b="1">
                <a:ea typeface="Calibri" panose="020F0502020204030204"/>
                <a:cs typeface="Calibri" panose="020F0502020204030204"/>
              </a:rPr>
              <a:t>Decarbonisation in 2025-26. </a:t>
            </a:r>
            <a:r>
              <a:rPr lang="en-GB" sz="2400">
                <a:ea typeface="Calibri" panose="020F0502020204030204"/>
                <a:cs typeface="Calibri" panose="020F0502020204030204"/>
              </a:rPr>
              <a:t> </a:t>
            </a:r>
            <a:r>
              <a:rPr lang="en-GB">
                <a:ea typeface="Calibri" panose="020F0502020204030204"/>
                <a:cs typeface="Calibri" panose="020F0502020204030204"/>
              </a:rPr>
              <a:t> 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457200" indent="-457200"/>
            <a:endParaRPr lang="en-GB" sz="32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sz="32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sz="32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GB" sz="32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18352-8AC7-CC2C-DA60-56D013A5E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2</a:t>
            </a:fld>
            <a:endParaRPr lang="en-GB"/>
          </a:p>
        </p:txBody>
      </p:sp>
      <p:graphicFrame>
        <p:nvGraphicFramePr>
          <p:cNvPr id="5" name="Diagram 4" descr="Infographic showing the three skills challenges the £400,000 fund aims to address. Those challenges are: &#10;&#10;1. Share knowledge on training and career opportunities​​&#10;&#10;2. Support greater diversity in the workforce&#10;&#10;3. Generate private sector investment in skills development​">
            <a:extLst>
              <a:ext uri="{FF2B5EF4-FFF2-40B4-BE49-F238E27FC236}">
                <a16:creationId xmlns:a16="http://schemas.microsoft.com/office/drawing/2014/main" id="{BAC858F2-9AD3-AB42-68F3-38C5B3EC05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9325077"/>
              </p:ext>
            </p:extLst>
          </p:nvPr>
        </p:nvGraphicFramePr>
        <p:xfrm>
          <a:off x="4253713" y="1178720"/>
          <a:ext cx="7316401" cy="5441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63" name="TextBox 1162">
            <a:extLst>
              <a:ext uri="{FF2B5EF4-FFF2-40B4-BE49-F238E27FC236}">
                <a16:creationId xmlns:a16="http://schemas.microsoft.com/office/drawing/2014/main" id="{5777D2C0-0348-D8E2-8F92-82A141050D04}"/>
              </a:ext>
            </a:extLst>
          </p:cNvPr>
          <p:cNvSpPr txBox="1"/>
          <p:nvPr/>
        </p:nvSpPr>
        <p:spPr>
          <a:xfrm>
            <a:off x="4732279" y="3365479"/>
            <a:ext cx="1804416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800">
                <a:solidFill>
                  <a:schemeClr val="bg1"/>
                </a:solidFill>
                <a:latin typeface="calibri light"/>
                <a:ea typeface="Calibri"/>
                <a:cs typeface="Calibri"/>
              </a:rPr>
              <a:t>£400,000</a:t>
            </a:r>
            <a:endParaRPr lang="en-US">
              <a:solidFill>
                <a:schemeClr val="bg1"/>
              </a:solidFill>
            </a:endParaRPr>
          </a:p>
          <a:p>
            <a:pPr algn="ctr"/>
            <a:r>
              <a:rPr lang="en-GB">
                <a:solidFill>
                  <a:schemeClr val="bg1"/>
                </a:solidFill>
                <a:ea typeface="Calibri"/>
                <a:cs typeface="Calibri"/>
              </a:rPr>
              <a:t>ZE HDV Skills Challenge Fund 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26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DB7E9-77CD-2CDD-6FD8-718985515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>
                <a:latin typeface="Montserrat SemiBold"/>
              </a:rPr>
              <a:t>A Just Transition for Transport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40E77-C825-9206-6576-6AA56DAEB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073"/>
            <a:ext cx="10524564" cy="4718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b="1" dirty="0"/>
              <a:t>Just Transition</a:t>
            </a:r>
            <a:r>
              <a:rPr lang="en-GB" sz="2400" dirty="0"/>
              <a:t> is how we get to net zero and a climate resilient economy in a way that is fair, tackles inequality and doesn't leave anyone behind.</a:t>
            </a:r>
            <a:r>
              <a:rPr lang="en-GB" sz="2400" dirty="0">
                <a:ea typeface="Calibri"/>
                <a:cs typeface="Calibri"/>
              </a:rPr>
              <a:t> The </a:t>
            </a:r>
            <a:r>
              <a:rPr lang="en-GB" sz="2400" dirty="0">
                <a:ea typeface="Calibri"/>
                <a:cs typeface="Calibri"/>
                <a:hlinkClick r:id="rId2"/>
              </a:rPr>
              <a:t>Draft Transport Just Transition Plan</a:t>
            </a:r>
            <a:r>
              <a:rPr lang="en-GB" sz="2400" dirty="0">
                <a:ea typeface="Calibri"/>
                <a:cs typeface="Calibri"/>
              </a:rPr>
              <a:t> </a:t>
            </a:r>
            <a:r>
              <a:rPr lang="en-GB" sz="2400" dirty="0"/>
              <a:t>identifies the key </a:t>
            </a:r>
            <a:r>
              <a:rPr lang="en-GB" sz="2400" b="1" dirty="0"/>
              <a:t>challenges </a:t>
            </a:r>
            <a:r>
              <a:rPr lang="en-GB" sz="2400" dirty="0"/>
              <a:t>and </a:t>
            </a:r>
            <a:r>
              <a:rPr lang="en-GB" sz="2400" b="1" dirty="0"/>
              <a:t>opportunities </a:t>
            </a:r>
            <a:r>
              <a:rPr lang="en-GB" sz="2400" dirty="0"/>
              <a:t>that the transport sector faces in making a just transition to net zero.</a:t>
            </a:r>
            <a:endParaRPr lang="en-GB" sz="2400" b="1" dirty="0">
              <a:ea typeface="Calibri"/>
              <a:cs typeface="Calibri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GB" sz="2400" dirty="0"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200" dirty="0">
              <a:solidFill>
                <a:srgbClr val="444444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61994B-8DEE-0784-A0AF-4DFA0DBC2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3</a:t>
            </a:fld>
            <a:endParaRPr lang="en-GB"/>
          </a:p>
        </p:txBody>
      </p:sp>
      <p:pic>
        <p:nvPicPr>
          <p:cNvPr id="5" name="Picture 4" descr="A hexagon image of people walking in a parking lot&#10;&#10;AI-generated content may be incorrect.">
            <a:extLst>
              <a:ext uri="{FF2B5EF4-FFF2-40B4-BE49-F238E27FC236}">
                <a16:creationId xmlns:a16="http://schemas.microsoft.com/office/drawing/2014/main" id="{EA58C753-879F-D280-A98D-07D02EE7A5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6" r="2575"/>
          <a:stretch>
            <a:fillRect/>
          </a:stretch>
        </p:blipFill>
        <p:spPr>
          <a:xfrm>
            <a:off x="837572" y="3661572"/>
            <a:ext cx="2428156" cy="2190750"/>
          </a:xfrm>
          <a:prstGeom prst="rect">
            <a:avLst/>
          </a:prstGeom>
        </p:spPr>
      </p:pic>
      <p:pic>
        <p:nvPicPr>
          <p:cNvPr id="6" name="Picture 5" descr="A hexagon with people walking and a bus stop&#10;&#10;AI-generated content may be incorrect.">
            <a:extLst>
              <a:ext uri="{FF2B5EF4-FFF2-40B4-BE49-F238E27FC236}">
                <a16:creationId xmlns:a16="http://schemas.microsoft.com/office/drawing/2014/main" id="{5F6EBF3D-44FB-4C09-DF79-5B2FFCB0185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57" r="2881" b="2303"/>
          <a:stretch>
            <a:fillRect/>
          </a:stretch>
        </p:blipFill>
        <p:spPr>
          <a:xfrm>
            <a:off x="4458371" y="3660865"/>
            <a:ext cx="2534671" cy="2192598"/>
          </a:xfrm>
          <a:prstGeom prst="rect">
            <a:avLst/>
          </a:prstGeom>
        </p:spPr>
      </p:pic>
      <p:pic>
        <p:nvPicPr>
          <p:cNvPr id="7" name="Picture 6" descr="A blue van with people standing in front of it&#10;&#10;AI-generated content may be incorrect.">
            <a:extLst>
              <a:ext uri="{FF2B5EF4-FFF2-40B4-BE49-F238E27FC236}">
                <a16:creationId xmlns:a16="http://schemas.microsoft.com/office/drawing/2014/main" id="{09F146E6-476C-EADE-9FF0-E6BD25AA23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9259" y="3658721"/>
            <a:ext cx="25908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16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0B03C-AEE7-740F-CDFF-2F57ACDD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274" y="201064"/>
            <a:ext cx="10515600" cy="80308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2800" dirty="0">
                <a:latin typeface="Montserrat SemiBold"/>
              </a:rPr>
              <a:t>Draft Transport Just Transition Plan </a:t>
            </a:r>
            <a:br>
              <a:rPr lang="en-GB" sz="2800" dirty="0">
                <a:latin typeface="Montserrat SemiBold"/>
              </a:rPr>
            </a:br>
            <a:r>
              <a:rPr lang="en-GB" sz="2200" dirty="0">
                <a:latin typeface="Montserrat SemiBold"/>
              </a:rPr>
              <a:t>Key Messages for Workers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DA3731-7D86-5DB2-415F-A80A7C49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4</a:t>
            </a:fld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0F7E23B-4626-5924-AD2F-F33FB1B1A39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6274" y="1232532"/>
            <a:ext cx="10515600" cy="397033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Reassures that </a:t>
            </a: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no major sector wide job losses are expected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, although job mix will change.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The transport transition is an </a:t>
            </a: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opportunity to address workforce and skills challenges, 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notably the need for</a:t>
            </a: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 upskilling and to improve diversity.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 </a:t>
            </a: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Immediate skills needs are in </a:t>
            </a: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road transport sector</a:t>
            </a: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, with other sectors to follow as decarbonisation pathways become clearer. </a:t>
            </a: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4116D89-94A1-EB41-FE67-84F881480A1D}"/>
              </a:ext>
            </a:extLst>
          </p:cNvPr>
          <p:cNvSpPr txBox="1">
            <a:spLocks/>
          </p:cNvSpPr>
          <p:nvPr/>
        </p:nvSpPr>
        <p:spPr>
          <a:xfrm>
            <a:off x="589216" y="3036158"/>
            <a:ext cx="5098658" cy="27434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Key Statistics</a:t>
            </a:r>
            <a:endParaRPr lang="en-GB" sz="1600" b="1" i="0" u="none" strike="noStrike" kern="1200" cap="none" spc="0" normalizeH="0" baseline="0" noProof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127k workers in sector (5% of workforce)</a:t>
            </a:r>
            <a:endParaRPr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Stable – little growth expected overall</a:t>
            </a:r>
            <a:r>
              <a:rPr lang="en-GB" sz="1600">
                <a:solidFill>
                  <a:prstClr val="black"/>
                </a:solidFill>
                <a:latin typeface="Arial"/>
                <a:cs typeface="Arial"/>
              </a:rPr>
              <a:t>, but significant replacement demand</a:t>
            </a:r>
            <a:endParaRPr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Diversity: Gender imbalance (81% male)</a:t>
            </a:r>
            <a:endParaRPr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Reskilling challenge: In short term dominated by road sector: 64k (cars/van), 80k (HDVs) (compared to 14k in aviation and 10k in ports &amp; maritime).</a:t>
            </a: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BCAB763-81BE-297F-37CB-6BC73F528112}"/>
              </a:ext>
            </a:extLst>
          </p:cNvPr>
          <p:cNvSpPr txBox="1">
            <a:spLocks/>
          </p:cNvSpPr>
          <p:nvPr/>
        </p:nvSpPr>
        <p:spPr>
          <a:xfrm>
            <a:off x="6399076" y="3036305"/>
            <a:ext cx="5098658" cy="27433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Actions: </a:t>
            </a:r>
            <a:endParaRPr lang="en-GB" sz="1600" b="1" i="0" u="none" strike="noStrike" kern="1200" cap="none" spc="0" normalizeH="0" baseline="0" noProof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Energy Skills Partnership funding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College sector agency supporting skills provision.</a:t>
            </a:r>
            <a:endParaRPr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National Skills Planning 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work. Includes supporting more girls into STEM subjects and apprenticeship review.</a:t>
            </a:r>
            <a:endParaRPr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Working with Industry 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 ZETT pathway, and on diversity and regional issues</a:t>
            </a:r>
            <a:endParaRPr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196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BB90F-7503-5B67-727A-058EAA44E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867" y="238125"/>
            <a:ext cx="10515600" cy="92854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500" dirty="0">
                <a:latin typeface="Montserrat SemiBold"/>
              </a:rPr>
              <a:t>Draft Transport Just Transition Plan </a:t>
            </a:r>
            <a:br>
              <a:rPr lang="en-GB" sz="2500" dirty="0">
                <a:latin typeface="Montserrat SemiBold"/>
              </a:rPr>
            </a:br>
            <a:r>
              <a:rPr lang="en-GB" sz="2000" dirty="0">
                <a:latin typeface="Montserrat SemiBold"/>
              </a:rPr>
              <a:t>Key Messages for Businesses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CD9C5-63F0-AA97-B72C-7E76D4808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66668"/>
            <a:ext cx="10515600" cy="4048270"/>
          </a:xfrm>
        </p:spPr>
        <p:txBody>
          <a:bodyPr/>
          <a:lstStyle/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Helping businesses in the transition to both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address financing challenges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(such as for fleet transition or EV charging infrastructure) in a fair way and to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take advantage of the economic opportunities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(including </a:t>
            </a:r>
            <a:r>
              <a:rPr kumimoji="0" lang="en-US" sz="2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HDV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 manufacture, charge point installation and potentially SAF).</a:t>
            </a: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Businesses in Scotland need to be aware of and to get involved in </a:t>
            </a:r>
            <a:r>
              <a:rPr kumimoji="0" lang="en-GB" sz="2000" b="1" i="0" u="none" strike="noStrike" kern="1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UKG initiatives to support businesses in Transport Sector</a:t>
            </a: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2B6B0B-432E-8550-E48A-2A1CACE9A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5</a:t>
            </a:fld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AFA064-08D5-DFAB-5529-D38963520871}"/>
              </a:ext>
            </a:extLst>
          </p:cNvPr>
          <p:cNvSpPr txBox="1">
            <a:spLocks/>
          </p:cNvSpPr>
          <p:nvPr/>
        </p:nvSpPr>
        <p:spPr>
          <a:xfrm>
            <a:off x="539779" y="3331093"/>
            <a:ext cx="5427343" cy="23704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Challenges and Opportunities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Over 20,000 businesses in transport sector (2021)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Challenges: </a:t>
            </a: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Cost of fleet transition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Opportunities:</a:t>
            </a: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Decarbonisation of </a:t>
            </a:r>
            <a:r>
              <a:rPr kumimoji="0" lang="en-GB" sz="17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HDVs</a:t>
            </a: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Sustainable Aviation Fuel, Charging and refuelling infrastructure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DBC7063-9185-59CE-DD06-70A30E9F71BF}"/>
              </a:ext>
            </a:extLst>
          </p:cNvPr>
          <p:cNvSpPr txBox="1">
            <a:spLocks/>
          </p:cNvSpPr>
          <p:nvPr/>
        </p:nvSpPr>
        <p:spPr>
          <a:xfrm>
            <a:off x="6184594" y="3331093"/>
            <a:ext cx="5427343" cy="23804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Actions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Ongoing, targeted direct support </a:t>
            </a: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– Low Carbon Transport Loan, EVIF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Alternative financing approaches – </a:t>
            </a:r>
            <a:r>
              <a:rPr kumimoji="0" lang="en-GB" sz="17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ScotZEB</a:t>
            </a: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</a:t>
            </a: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Financing Forum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Infrastructure – </a:t>
            </a: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HGV charge point mapping, DNO Engagement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7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Industry Engagement</a:t>
            </a:r>
            <a:r>
              <a:rPr kumimoji="0" lang="en-GB" sz="1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– ZETT, SAF working Group</a:t>
            </a:r>
            <a:endParaRPr kumimoji="0" lang="en-GB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2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5E645-2A06-8BFA-87B8-E07BC4DE4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/>
          </a:bodyPr>
          <a:lstStyle/>
          <a:p>
            <a:r>
              <a:rPr lang="en-GB" sz="2800">
                <a:latin typeface="Montserrat SemiBold"/>
              </a:rPr>
              <a:t>Engagement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72954-AD78-C8E4-F5F5-046E7DC80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48815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400" dirty="0"/>
              <a:t>This engagement has focused on Road Transport, particularly the Heavy-Duty Vehicle sector, because:</a:t>
            </a:r>
          </a:p>
          <a:p>
            <a:pPr lvl="1"/>
            <a:r>
              <a:rPr lang="en-GB" sz="2000" dirty="0"/>
              <a:t>Road accounts for 75% of transport emissions</a:t>
            </a:r>
            <a:endParaRPr lang="en-GB" sz="2000" dirty="0">
              <a:ea typeface="Calibri"/>
              <a:cs typeface="Calibri"/>
            </a:endParaRPr>
          </a:p>
          <a:p>
            <a:pPr lvl="1"/>
            <a:r>
              <a:rPr lang="en-GB" sz="2000" dirty="0"/>
              <a:t>It employs 65% of the transport sector workforce</a:t>
            </a:r>
            <a:endParaRPr lang="en-GB" sz="2000" dirty="0">
              <a:ea typeface="Calibri"/>
              <a:cs typeface="Calibri"/>
            </a:endParaRPr>
          </a:p>
          <a:p>
            <a:pPr lvl="1"/>
            <a:r>
              <a:rPr lang="en-GB" sz="2000" dirty="0"/>
              <a:t>An estimated 67k people will require some form of training to support the adoption of zero emission cars/vans, that figure increases to 94k for heavy-duty vehicles* </a:t>
            </a:r>
            <a:endParaRPr lang="en-GB" sz="2000" dirty="0">
              <a:ea typeface="Calibri"/>
              <a:cs typeface="Calibri"/>
            </a:endParaRPr>
          </a:p>
          <a:p>
            <a:pPr lvl="1"/>
            <a:r>
              <a:rPr lang="en-GB" sz="2000" dirty="0"/>
              <a:t>Heavy vehicles are further behind in the transition than cars/vans and will need to accelerate</a:t>
            </a:r>
            <a:endParaRPr lang="en-GB" sz="2000" dirty="0">
              <a:ea typeface="Calibri"/>
              <a:cs typeface="Calibri"/>
            </a:endParaRPr>
          </a:p>
          <a:p>
            <a:pPr lvl="1"/>
            <a:r>
              <a:rPr lang="en-GB" sz="2000" dirty="0"/>
              <a:t>There is economic opportunity for Scotland in the decarbonisation of HDVs which government, industry and the skills sector need to prepare to take advantage of</a:t>
            </a:r>
            <a:endParaRPr lang="en-GB" sz="2000" dirty="0">
              <a:ea typeface="Calibri"/>
              <a:cs typeface="Calibri"/>
            </a:endParaRPr>
          </a:p>
          <a:p>
            <a:pPr marL="457200" lvl="1" indent="0">
              <a:buNone/>
            </a:pPr>
            <a:endParaRPr lang="en-GB" sz="2000"/>
          </a:p>
          <a:p>
            <a:pPr marL="0" indent="0">
              <a:buNone/>
            </a:pPr>
            <a:r>
              <a:rPr lang="en-GB" sz="2400" dirty="0"/>
              <a:t>TS and EST held </a:t>
            </a:r>
            <a:r>
              <a:rPr lang="en-GB" sz="2400" b="1" dirty="0"/>
              <a:t>two</a:t>
            </a:r>
            <a:r>
              <a:rPr lang="en-GB" sz="2400" dirty="0"/>
              <a:t> Skills &amp; Diversity Workshops for the HDV sector (in September 2024 and February 2025) to </a:t>
            </a:r>
            <a:r>
              <a:rPr lang="en-GB" sz="2400" b="1" dirty="0"/>
              <a:t>identify specific challenges</a:t>
            </a:r>
            <a:r>
              <a:rPr lang="en-GB" sz="2400" dirty="0"/>
              <a:t> and </a:t>
            </a:r>
            <a:r>
              <a:rPr lang="en-GB" sz="2400" b="1" dirty="0"/>
              <a:t>generate a list of actions</a:t>
            </a:r>
            <a:r>
              <a:rPr lang="en-GB" sz="2400" dirty="0"/>
              <a:t> for government and industry to take forward.</a:t>
            </a:r>
            <a:endParaRPr lang="en-GB" sz="2400" dirty="0">
              <a:ea typeface="Calibri"/>
              <a:cs typeface="Calibri"/>
            </a:endParaRPr>
          </a:p>
          <a:p>
            <a:pPr marL="457200" lvl="1" indent="0">
              <a:buNone/>
            </a:pPr>
            <a:r>
              <a:rPr lang="en-GB" sz="2000" dirty="0"/>
              <a:t>    </a:t>
            </a:r>
            <a:endParaRPr lang="en-GB" sz="2000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1AC569-6320-D29A-381F-B268970F8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6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42EFD9-10A2-CBE4-9BF3-6472D1A40BA5}"/>
              </a:ext>
            </a:extLst>
          </p:cNvPr>
          <p:cNvSpPr txBox="1"/>
          <p:nvPr/>
        </p:nvSpPr>
        <p:spPr>
          <a:xfrm>
            <a:off x="3581401" y="6308079"/>
            <a:ext cx="7103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212192"/>
                </a:solidFill>
              </a:rPr>
              <a:t>*Includes workers in adjacent sectors (e.g. emergency responders); the same worker could be reflected in the figure for both light and heavy vehicles.</a:t>
            </a:r>
          </a:p>
        </p:txBody>
      </p:sp>
    </p:spTree>
    <p:extLst>
      <p:ext uri="{BB962C8B-B14F-4D97-AF65-F5344CB8AC3E}">
        <p14:creationId xmlns:p14="http://schemas.microsoft.com/office/powerpoint/2010/main" val="389843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A0C7D-51B4-D5E4-03AC-9B6D06397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672AA-84A5-F778-96D2-0E70C3156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950" y="291042"/>
            <a:ext cx="10515600" cy="930275"/>
          </a:xfrm>
        </p:spPr>
        <p:txBody>
          <a:bodyPr>
            <a:normAutofit/>
          </a:bodyPr>
          <a:lstStyle/>
          <a:p>
            <a:r>
              <a:rPr lang="en-GB" sz="2800">
                <a:latin typeface="Montserrat SemiBold"/>
              </a:rPr>
              <a:t>Workshop Output: Actions for 2025/26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9976E-0808-CBB8-DE84-83730766A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81" y="1233752"/>
            <a:ext cx="10628168" cy="530421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sz="1600" dirty="0"/>
              <a:t>Transport Scotland has moved to take forward the following actions </a:t>
            </a:r>
            <a:r>
              <a:rPr lang="en-GB" sz="1600" b="1" dirty="0"/>
              <a:t>generated from the workshops</a:t>
            </a:r>
            <a:r>
              <a:rPr lang="en-GB" sz="1600" dirty="0"/>
              <a:t>: </a:t>
            </a:r>
            <a:endParaRPr lang="en-GB" sz="1600" dirty="0">
              <a:ea typeface="Calibri"/>
              <a:cs typeface="Calibri"/>
            </a:endParaRPr>
          </a:p>
          <a:p>
            <a:pPr marL="971550" lvl="1" indent="-514350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600" b="1" dirty="0"/>
              <a:t>Produce a Skills </a:t>
            </a:r>
            <a:r>
              <a:rPr lang="en-GB" sz="1600" b="1" err="1"/>
              <a:t>Routemap</a:t>
            </a:r>
            <a:r>
              <a:rPr lang="en-GB" sz="1600" dirty="0"/>
              <a:t> forecasting the training requirements up to 2045 (what skills will be needed </a:t>
            </a:r>
            <a:r>
              <a:rPr lang="en-GB" sz="1600" b="1" dirty="0"/>
              <a:t>when</a:t>
            </a:r>
            <a:r>
              <a:rPr lang="en-GB" sz="1600" dirty="0"/>
              <a:t>), to help business and the skills sector plan.  </a:t>
            </a:r>
            <a:endParaRPr lang="en-GB" sz="1600" dirty="0">
              <a:ea typeface="Calibri"/>
              <a:cs typeface="Calibri"/>
            </a:endParaRPr>
          </a:p>
          <a:p>
            <a:pPr marL="971550" lvl="1" indent="-514350">
              <a:lnSpc>
                <a:spcPct val="100000"/>
              </a:lnSpc>
              <a:spcAft>
                <a:spcPts val="600"/>
              </a:spcAft>
              <a:buAutoNum type="arabicPeriod"/>
            </a:pPr>
            <a:r>
              <a:rPr lang="en-GB" sz="1600" b="1" dirty="0">
                <a:ea typeface="Calibri"/>
                <a:cs typeface="Calibri"/>
              </a:rPr>
              <a:t>Build college capacity and capability</a:t>
            </a:r>
            <a:r>
              <a:rPr lang="en-GB" sz="1600" dirty="0">
                <a:ea typeface="Calibri"/>
                <a:cs typeface="Calibri"/>
              </a:rPr>
              <a:t> in skills for zero emission HDV's by training college lecturers and providing essential training equipment to support delivery to industry.</a:t>
            </a:r>
            <a:endParaRPr lang="en-GB" sz="1600">
              <a:ea typeface="Calibri"/>
              <a:cs typeface="Calibri"/>
            </a:endParaRPr>
          </a:p>
          <a:p>
            <a:pPr marL="971550" lvl="1" indent="-514350">
              <a:lnSpc>
                <a:spcPct val="100000"/>
              </a:lnSpc>
              <a:spcAft>
                <a:spcPts val="1400"/>
              </a:spcAft>
              <a:buFont typeface="+mj-lt"/>
              <a:buAutoNum type="arabicPeriod"/>
            </a:pPr>
            <a:r>
              <a:rPr lang="en-GB" sz="1600" b="1" dirty="0"/>
              <a:t>Convene a skills forum</a:t>
            </a:r>
            <a:r>
              <a:rPr lang="en-GB" sz="1600" dirty="0"/>
              <a:t> for the sector (currently under development).</a:t>
            </a:r>
            <a:endParaRPr lang="en-GB" sz="1600" dirty="0"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GB" sz="1600" dirty="0"/>
              <a:t>We're </a:t>
            </a:r>
            <a:r>
              <a:rPr lang="en-GB" sz="1600" b="1" dirty="0"/>
              <a:t>launching a fund </a:t>
            </a:r>
            <a:r>
              <a:rPr lang="en-GB" sz="1600" dirty="0"/>
              <a:t>to support others</a:t>
            </a:r>
            <a:r>
              <a:rPr lang="en-GB" sz="1600" b="1" dirty="0"/>
              <a:t> </a:t>
            </a:r>
            <a:r>
              <a:rPr lang="en-GB" sz="1600" dirty="0"/>
              <a:t>to take forward actions under the following broad themes:</a:t>
            </a:r>
            <a:endParaRPr lang="en-GB" sz="1600" dirty="0">
              <a:ea typeface="Calibri"/>
              <a:cs typeface="Calibri"/>
            </a:endParaRPr>
          </a:p>
          <a:p>
            <a:pPr marL="914400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600" b="1" dirty="0"/>
              <a:t>Sharing knowledge on training and career opportunities</a:t>
            </a:r>
            <a:r>
              <a:rPr lang="en-GB" sz="1600" dirty="0"/>
              <a:t>: Address the lack of accessible, joined-up information for individuals and employers on the skills, training routes and career opportunities available in the HDV sector. </a:t>
            </a:r>
            <a:endParaRPr lang="en-GB" sz="1600">
              <a:ea typeface="Calibri" panose="020F0502020204030204"/>
              <a:cs typeface="Calibri" panose="020F0502020204030204"/>
            </a:endParaRPr>
          </a:p>
          <a:p>
            <a:pPr marL="914400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600" b="1" dirty="0"/>
              <a:t>Supporting greater diversity in the workforce</a:t>
            </a:r>
            <a:r>
              <a:rPr lang="en-GB" sz="1600" dirty="0"/>
              <a:t>: Address challenges faced by the sector in recruiting and retaining a diverse workforce, with underrepresentation across gender, ethnicity and other protected characteristics. </a:t>
            </a:r>
            <a:endParaRPr lang="en-GB" sz="1600">
              <a:ea typeface="Calibri" panose="020F0502020204030204"/>
              <a:cs typeface="Calibri" panose="020F0502020204030204"/>
            </a:endParaRPr>
          </a:p>
          <a:p>
            <a:pPr marL="914400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GB" sz="1600" b="1" dirty="0"/>
              <a:t>Generating private sector investment in skills development</a:t>
            </a:r>
            <a:r>
              <a:rPr lang="en-GB" sz="1600" dirty="0"/>
              <a:t>: Address a need for stronger private sector involvement in building college resources and training programmes and/or stimulating the uptake of training in ZE HDV repair and maintenance, with a focus on small-medium enterprises.</a:t>
            </a:r>
            <a:endParaRPr lang="en-GB" sz="16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3B94A6-A206-F717-DBBF-612F8CD02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579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186E0-01EB-23C9-94B6-E84EB986A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5669" y="1046235"/>
            <a:ext cx="8575132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GB" sz="2400" dirty="0">
                <a:ea typeface="Calibri"/>
                <a:cs typeface="Calibri"/>
              </a:rPr>
              <a:t>Transport Scotland are inviting applications for funding (up to £100,000) between 11 June and 9 July 2025. </a:t>
            </a:r>
          </a:p>
          <a:p>
            <a:pPr marL="0" indent="0" algn="ctr">
              <a:buNone/>
            </a:pPr>
            <a:endParaRPr lang="en-GB" sz="2000" i="1" dirty="0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GB" sz="2000" dirty="0">
                <a:ea typeface="Calibri"/>
                <a:cs typeface="Calibri"/>
              </a:rPr>
              <a:t>If you would like to discuss your proposal before submitting an application, please email: </a:t>
            </a:r>
          </a:p>
          <a:p>
            <a:pPr marL="0" indent="0" algn="ctr">
              <a:buNone/>
            </a:pPr>
            <a:endParaRPr lang="en-GB" sz="2000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GB" sz="2000" dirty="0" err="1">
                <a:ea typeface="Calibri"/>
                <a:cs typeface="Calibri"/>
              </a:rPr>
              <a:t>erin.hyslop@transport.gov.scot</a:t>
            </a:r>
            <a:r>
              <a:rPr lang="en-GB" sz="2000" dirty="0">
                <a:ea typeface="Calibri"/>
                <a:cs typeface="Calibri"/>
              </a:rPr>
              <a:t> </a:t>
            </a:r>
            <a:endParaRPr lang="en-GB" dirty="0"/>
          </a:p>
          <a:p>
            <a:pPr marL="0" indent="0" algn="ctr">
              <a:buNone/>
            </a:pPr>
            <a:r>
              <a:rPr lang="en-GB" sz="2000" dirty="0" err="1">
                <a:ea typeface="Calibri"/>
                <a:cs typeface="Calibri"/>
              </a:rPr>
              <a:t>charlotte.taylor@transport.gov.scot</a:t>
            </a:r>
            <a:r>
              <a:rPr lang="en-GB" sz="2000" dirty="0">
                <a:ea typeface="Calibri"/>
                <a:cs typeface="Calibri"/>
              </a:rPr>
              <a:t> </a:t>
            </a:r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4F7B8-C983-6852-D318-15F0A3A25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1606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6.xml.rels>&#65279;<?xml version="1.0" encoding="utf-8"?><Relationships xmlns="http://schemas.openxmlformats.org/package/2006/relationships"><Relationship Type="http://schemas.openxmlformats.org/officeDocument/2006/relationships/customXmlProps" Target="/customXML/itemProps6.xml" Id="Rd3c4172d526e4b2384ade4b889302c76" /></Relationships>
</file>

<file path=customXML/item6.xml><?xml version="1.0" encoding="utf-8"?>
<metadata xmlns="http://www.objective.com/ecm/document/metadata/53D26341A57B383EE0540010E0463CCA" version="1.0.0">
  <systemFields>
    <field name="Objective-Id">
      <value order="0">A53127284</value>
    </field>
    <field name="Objective-Title">
      <value order="0">ECS Accelerator - ZE HDV Skills Challenge Fund 25-26 - Slide Pack - June 2025</value>
    </field>
    <field name="Objective-Description">
      <value order="0"/>
    </field>
    <field name="Objective-CreationStamp">
      <value order="0">2025-06-10T10:12:51Z</value>
    </field>
    <field name="Objective-IsApproved">
      <value order="0">false</value>
    </field>
    <field name="Objective-IsPublished">
      <value order="0">false</value>
    </field>
    <field name="Objective-DatePublished">
      <value order="0"/>
    </field>
    <field name="Objective-ModificationStamp">
      <value order="0">2025-06-10T10:28:59Z</value>
    </field>
    <field name="Objective-Owner">
      <value order="0">Hyslop, Erin E (U453530)</value>
    </field>
    <field name="Objective-Path">
      <value order="0">Objective Global Folder:SG File Plan:Business and industry:Transport:General:Advice and policy: Transport - general:Low Carbon Economy (LCE): Trucks and Vans: 2022-2027</value>
    </field>
    <field name="Objective-Parent">
      <value order="0">Low Carbon Economy (LCE): Trucks and Vans: 2022-2027</value>
    </field>
    <field name="Objective-State">
      <value order="0">Being Drafted</value>
    </field>
    <field name="Objective-VersionId">
      <value order="0">vA80227499</value>
    </field>
    <field name="Objective-Version">
      <value order="0">0.2</value>
    </field>
    <field name="Objective-VersionNumber">
      <value order="0">2</value>
    </field>
    <field name="Objective-VersionComment">
      <value order="0"/>
    </field>
    <field name="Objective-FileNumber">
      <value order="0">POL/38358</value>
    </field>
    <field name="Objective-Classification">
      <value order="0">OFFICIAL</value>
    </field>
    <field name="Objective-Caveats">
      <value order="0">Caveat for access to SG Fileplan</value>
    </field>
  </systemFields>
  <catalogues>
    <catalogue name="Document Type Catalogue" type="type" ori="id:cA35">
      <field name="Objective-Date of Original">
        <value order="0"/>
      </field>
      <field name="Objective-Date Received">
        <value order="0"/>
      </field>
      <field name="Objective-SG Web Publication - Category">
        <value order="0"/>
      </field>
      <field name="Objective-SG Web Publication - Category 2 Classification">
        <value order="0"/>
      </field>
      <field name="Objective-Connect Creator">
        <value order="0"/>
      </field>
      <field name="Objective-Required Redaction">
        <value order="0"/>
      </field>
      <field name="Objective-Shared By">
        <value order="0"/>
      </field>
    </catalogue>
  </catalogues>
</metadata>
</file>

<file path=customXML/itemProps6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53D26341A57B383EE0540010E0463CCA"/>
  </ds:schemaRefs>
</ds:datastoreItem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6bd22c-1440-43d7-a706-eb095c83983d" xsi:nil="true"/>
    <lcf76f155ced4ddcb4097134ff3c332f xmlns="80733d3d-5f58-4282-af6c-9ad62fb8d285">
      <Terms xmlns="http://schemas.microsoft.com/office/infopath/2007/PartnerControls"/>
    </lcf76f155ced4ddcb4097134ff3c332f>
    <reviewed xmlns="80733d3d-5f58-4282-af6c-9ad62fb8d28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DBBA1AF15BD4F84A942311CE73288" ma:contentTypeVersion="17" ma:contentTypeDescription="Create a new document." ma:contentTypeScope="" ma:versionID="a0615efe7b9309a4e551f94ecfe2025e">
  <xsd:schema xmlns:xsd="http://www.w3.org/2001/XMLSchema" xmlns:xs="http://www.w3.org/2001/XMLSchema" xmlns:p="http://schemas.microsoft.com/office/2006/metadata/properties" xmlns:ns2="80733d3d-5f58-4282-af6c-9ad62fb8d285" xmlns:ns3="826bd22c-1440-43d7-a706-eb095c83983d" targetNamespace="http://schemas.microsoft.com/office/2006/metadata/properties" ma:root="true" ma:fieldsID="c96d70701dab30b48b63b10c8b9ebf16" ns2:_="" ns3:_="">
    <xsd:import namespace="80733d3d-5f58-4282-af6c-9ad62fb8d285"/>
    <xsd:import namespace="826bd22c-1440-43d7-a706-eb095c8398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reviewed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33d3d-5f58-4282-af6c-9ad62fb8d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94d5e3d-88e3-4c55-b684-1c81dd55b7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reviewed" ma:index="22" nillable="true" ma:displayName="reviewed" ma:format="Dropdown" ma:internalName="reviewed">
      <xsd:simpleType>
        <xsd:restriction base="dms:Choice">
          <xsd:enumeration value="Yes"/>
          <xsd:enumeration value="No"/>
          <xsd:enumeration value="Choice 3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bd22c-1440-43d7-a706-eb095c83983d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6560c1a-9b2c-4ecf-88de-e690d443bd19}" ma:internalName="TaxCatchAll" ma:showField="CatchAllData" ma:web="826bd22c-1440-43d7-a706-eb095c8398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87E292-CF82-418A-9C25-B79FB3767336}">
  <ds:schemaRefs>
    <ds:schemaRef ds:uri="80733d3d-5f58-4282-af6c-9ad62fb8d285"/>
    <ds:schemaRef ds:uri="826bd22c-1440-43d7-a706-eb095c83983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D4C8D9-3CFD-452E-B4B7-DB090598A652}">
  <ds:schemaRefs>
    <ds:schemaRef ds:uri="80733d3d-5f58-4282-af6c-9ad62fb8d285"/>
    <ds:schemaRef ds:uri="826bd22c-1440-43d7-a706-eb095c83983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4E2A0F9E-D2E6-42B6-AF59-FCBE874751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1019</Words>
  <Application>Microsoft Office PowerPoint</Application>
  <PresentationFormat>Widescreen</PresentationFormat>
  <Paragraphs>89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Montserrat ExtraBold</vt:lpstr>
      <vt:lpstr>Montserrat SemiBold</vt:lpstr>
      <vt:lpstr>1_Office Theme</vt:lpstr>
      <vt:lpstr>2025-26 Skills Challenge Fund for  Heavy-Duty Vehicle Decarbonisation  </vt:lpstr>
      <vt:lpstr>Skills Challenge Fund for HDV decarbonisation </vt:lpstr>
      <vt:lpstr>A Just Transition for Transport</vt:lpstr>
      <vt:lpstr>Draft Transport Just Transition Plan  Key Messages for Workers</vt:lpstr>
      <vt:lpstr>Draft Transport Just Transition Plan  Key Messages for Businesses</vt:lpstr>
      <vt:lpstr>Engagement to date</vt:lpstr>
      <vt:lpstr>Workshop Output: Actions for 2025/26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Erin Hyslop</cp:lastModifiedBy>
  <cp:revision>111</cp:revision>
  <dcterms:created xsi:type="dcterms:W3CDTF">2024-01-18T13:18:48Z</dcterms:created>
  <dcterms:modified xsi:type="dcterms:W3CDTF">2025-06-10T10:12:53Z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0x010100BB1DBBA1AF15BD4F84A942311CE73288</vt:lpwstr>
  </property>
  <property fmtid="{D5CDD505-2E9C-101B-9397-08002B2CF9AE}" pid="3" name="MediaServiceImageTags">
    <vt:lpwstr/>
  </property>
  <property fmtid="{D5CDD505-2E9C-101B-9397-08002B2CF9AE}" pid="4" name="Objective-Id">
    <vt:lpwstr>A53127284</vt:lpwstr>
  </property>
  <property fmtid="{D5CDD505-2E9C-101B-9397-08002B2CF9AE}" pid="5" name="Objective-Title">
    <vt:lpwstr>ECS Accelerator - ZE HDV Skills Challenge Fund 25-26 - Slide Pack - June 2025</vt:lpwstr>
  </property>
  <property fmtid="{D5CDD505-2E9C-101B-9397-08002B2CF9AE}" pid="6" name="Objective-Description">
    <vt:lpwstr/>
  </property>
  <property fmtid="{D5CDD505-2E9C-101B-9397-08002B2CF9AE}" pid="7" name="Objective-CreationStamp">
    <vt:filetime>2025-06-10T10:12:51Z</vt:filetime>
  </property>
  <property fmtid="{D5CDD505-2E9C-101B-9397-08002B2CF9AE}" pid="8" name="Objective-IsApproved">
    <vt:bool>false</vt:bool>
  </property>
  <property fmtid="{D5CDD505-2E9C-101B-9397-08002B2CF9AE}" pid="9" name="Objective-IsPublished">
    <vt:bool>false</vt:bool>
  </property>
  <property fmtid="{D5CDD505-2E9C-101B-9397-08002B2CF9AE}" pid="10" name="Objective-DatePublished">
    <vt:lpwstr/>
  </property>
  <property fmtid="{D5CDD505-2E9C-101B-9397-08002B2CF9AE}" pid="11" name="Objective-ModificationStamp">
    <vt:filetime>2025-06-10T10:28:59Z</vt:filetime>
  </property>
  <property fmtid="{D5CDD505-2E9C-101B-9397-08002B2CF9AE}" pid="12" name="Objective-Owner">
    <vt:lpwstr>Hyslop, Erin E (U453530)</vt:lpwstr>
  </property>
  <property fmtid="{D5CDD505-2E9C-101B-9397-08002B2CF9AE}" pid="13" name="Objective-Path">
    <vt:lpwstr>Objective Global Folder:SG File Plan:Business and industry:Transport:General:Advice and policy: Transport - general:Low Carbon Economy (LCE): Trucks and Vans: 2022-2027</vt:lpwstr>
  </property>
  <property fmtid="{D5CDD505-2E9C-101B-9397-08002B2CF9AE}" pid="14" name="Objective-Parent">
    <vt:lpwstr>Low Carbon Economy (LCE): Trucks and Vans: 2022-2027</vt:lpwstr>
  </property>
  <property fmtid="{D5CDD505-2E9C-101B-9397-08002B2CF9AE}" pid="15" name="Objective-State">
    <vt:lpwstr>Being Drafted</vt:lpwstr>
  </property>
  <property fmtid="{D5CDD505-2E9C-101B-9397-08002B2CF9AE}" pid="16" name="Objective-VersionId">
    <vt:lpwstr>vA80227499</vt:lpwstr>
  </property>
  <property fmtid="{D5CDD505-2E9C-101B-9397-08002B2CF9AE}" pid="17" name="Objective-Version">
    <vt:lpwstr>0.2</vt:lpwstr>
  </property>
  <property fmtid="{D5CDD505-2E9C-101B-9397-08002B2CF9AE}" pid="18" name="Objective-VersionNumber">
    <vt:r8>2</vt:r8>
  </property>
  <property fmtid="{D5CDD505-2E9C-101B-9397-08002B2CF9AE}" pid="19" name="Objective-VersionComment">
    <vt:lpwstr/>
  </property>
  <property fmtid="{D5CDD505-2E9C-101B-9397-08002B2CF9AE}" pid="20" name="Objective-FileNumber">
    <vt:lpwstr>POL/38358</vt:lpwstr>
  </property>
  <property fmtid="{D5CDD505-2E9C-101B-9397-08002B2CF9AE}" pid="21" name="Objective-Classification">
    <vt:lpwstr>OFFICIAL</vt:lpwstr>
  </property>
  <property fmtid="{D5CDD505-2E9C-101B-9397-08002B2CF9AE}" pid="22" name="Objective-Caveats">
    <vt:lpwstr>Caveat for access to SG Fileplan</vt:lpwstr>
  </property>
  <property fmtid="{D5CDD505-2E9C-101B-9397-08002B2CF9AE}" pid="23" name="Objective-Date of Original">
    <vt:lpwstr/>
  </property>
  <property fmtid="{D5CDD505-2E9C-101B-9397-08002B2CF9AE}" pid="24" name="Objective-Date Received">
    <vt:lpwstr/>
  </property>
  <property fmtid="{D5CDD505-2E9C-101B-9397-08002B2CF9AE}" pid="25" name="Objective-SG Web Publication - Category">
    <vt:lpwstr/>
  </property>
  <property fmtid="{D5CDD505-2E9C-101B-9397-08002B2CF9AE}" pid="26" name="Objective-SG Web Publication - Category 2 Classification">
    <vt:lpwstr/>
  </property>
  <property fmtid="{D5CDD505-2E9C-101B-9397-08002B2CF9AE}" pid="27" name="Objective-Connect Creator">
    <vt:lpwstr/>
  </property>
  <property fmtid="{D5CDD505-2E9C-101B-9397-08002B2CF9AE}" pid="28" name="Objective-Required Redaction">
    <vt:lpwstr/>
  </property>
  <property fmtid="{D5CDD505-2E9C-101B-9397-08002B2CF9AE}" pid="29" name="Objective-Shared By">
    <vt:lpwstr/>
  </property>
</Properties>
</file>