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40879325" w:displacedByCustomXml="next"/>
    <w:bookmarkStart w:id="1" w:name="_Toc72511170" w:displacedByCustomXml="next"/>
    <w:bookmarkStart w:id="2" w:name="_Toc40698718" w:displacedByCustomXml="next"/>
    <w:bookmarkStart w:id="3" w:name="_Toc40879326" w:displacedByCustomXml="next"/>
    <w:bookmarkStart w:id="4" w:name="_Toc49160130" w:displacedByCustomXml="next"/>
    <w:sdt>
      <w:sdtPr>
        <w:alias w:val="Title"/>
        <w:tag w:val=""/>
        <w:id w:val="-1070888629"/>
        <w:placeholder>
          <w:docPart w:val="AEA9E0D9A19448628F3D7366776965E9"/>
        </w:placeholder>
        <w:dataBinding w:prefixMappings="xmlns:ns0='http://purl.org/dc/elements/1.1/' xmlns:ns1='http://schemas.openxmlformats.org/package/2006/metadata/core-properties' " w:xpath="/ns1:coreProperties[1]/ns0:title[1]" w:storeItemID="{6C3C8BC8-F283-45AE-878A-BAB7291924A1}"/>
        <w:text/>
      </w:sdtPr>
      <w:sdtEndPr/>
      <w:sdtContent>
        <w:p w14:paraId="74365556" w14:textId="2D295547" w:rsidR="0092326D" w:rsidRPr="0092326D" w:rsidRDefault="000D2C4B" w:rsidP="00183B8E">
          <w:pPr>
            <w:pStyle w:val="Title"/>
            <w:spacing w:before="240" w:beforeAutospacing="0" w:after="0" w:afterAutospacing="0"/>
            <w:jc w:val="center"/>
          </w:pPr>
          <w:r>
            <w:t>HGV Decarbonisation Funding 2</w:t>
          </w:r>
          <w:r w:rsidR="00A214EA">
            <w:t>6</w:t>
          </w:r>
          <w:r>
            <w:t>/2</w:t>
          </w:r>
          <w:r w:rsidR="00A214EA">
            <w:t>7</w:t>
          </w:r>
        </w:p>
      </w:sdtContent>
    </w:sdt>
    <w:bookmarkEnd w:id="4"/>
    <w:bookmarkEnd w:id="3"/>
    <w:bookmarkEnd w:id="2"/>
    <w:bookmarkEnd w:id="1"/>
    <w:bookmarkEnd w:id="0"/>
    <w:p w14:paraId="2C85F84D" w14:textId="4F7CF0ED" w:rsidR="006E1756" w:rsidRPr="00183B8E" w:rsidRDefault="002A063B" w:rsidP="00183B8E">
      <w:pPr>
        <w:jc w:val="center"/>
        <w:rPr>
          <w:rFonts w:ascii="Montserrat SemiBold" w:hAnsi="Montserrat SemiBold"/>
          <w:b/>
          <w:bCs/>
          <w:color w:val="212192" w:themeColor="text2"/>
          <w:sz w:val="46"/>
          <w:szCs w:val="46"/>
        </w:rPr>
      </w:pPr>
      <w:r w:rsidRPr="00183B8E">
        <w:rPr>
          <w:rFonts w:ascii="Montserrat SemiBold" w:hAnsi="Montserrat SemiBold"/>
          <w:b/>
          <w:bCs/>
          <w:color w:val="212192" w:themeColor="text2"/>
          <w:sz w:val="46"/>
          <w:szCs w:val="46"/>
        </w:rPr>
        <w:t>SME Fleet Analysis Support Application Form</w:t>
      </w:r>
    </w:p>
    <w:p w14:paraId="2522C479" w14:textId="41D82A67" w:rsidR="00003619" w:rsidRDefault="00003619">
      <w:pPr>
        <w:spacing w:before="0" w:beforeAutospacing="0" w:after="0" w:afterAutospacing="0" w:line="240" w:lineRule="auto"/>
      </w:pPr>
      <w:r>
        <w:br w:type="page"/>
      </w:r>
    </w:p>
    <w:sdt>
      <w:sdtPr>
        <w:rPr>
          <w:rFonts w:ascii="Arial" w:eastAsia="Times New Roman" w:hAnsi="Arial" w:cs="Times New Roman"/>
          <w:color w:val="auto"/>
          <w:sz w:val="24"/>
          <w:szCs w:val="20"/>
          <w:lang w:eastAsia="en-US"/>
        </w:rPr>
        <w:id w:val="1531838392"/>
        <w:docPartObj>
          <w:docPartGallery w:val="Table of Contents"/>
          <w:docPartUnique/>
        </w:docPartObj>
      </w:sdtPr>
      <w:sdtEndPr>
        <w:rPr>
          <w:b/>
          <w:bCs/>
          <w:szCs w:val="24"/>
        </w:rPr>
      </w:sdtEndPr>
      <w:sdtContent>
        <w:p w14:paraId="466F6963" w14:textId="24DC2C95" w:rsidR="00003619" w:rsidRDefault="00003619">
          <w:pPr>
            <w:pStyle w:val="TOCHeading"/>
          </w:pPr>
          <w:r>
            <w:t>Contents</w:t>
          </w:r>
        </w:p>
        <w:p w14:paraId="37C7FDF0" w14:textId="4BBBFE0F" w:rsidR="00183B8E" w:rsidRDefault="00003619" w:rsidP="0A526CB9">
          <w:pPr>
            <w:pStyle w:val="TOC3"/>
            <w:tabs>
              <w:tab w:val="right" w:leader="dot" w:pos="9015"/>
            </w:tabs>
          </w:pPr>
          <w:r>
            <w:fldChar w:fldCharType="begin"/>
          </w:r>
          <w:r>
            <w:instrText>TOC \o "1-3" \z \u \h</w:instrText>
          </w:r>
          <w:r>
            <w:fldChar w:fldCharType="separate"/>
          </w:r>
          <w:hyperlink w:anchor="_Toc1229470285">
            <w:r w:rsidR="0A526CB9" w:rsidRPr="0A526CB9">
              <w:rPr>
                <w:rStyle w:val="Hyperlink"/>
              </w:rPr>
              <w:t>Introduction</w:t>
            </w:r>
            <w:r>
              <w:tab/>
            </w:r>
            <w:r>
              <w:fldChar w:fldCharType="begin"/>
            </w:r>
            <w:r>
              <w:instrText>PAGEREF _Toc1229470285 \h</w:instrText>
            </w:r>
            <w:r>
              <w:fldChar w:fldCharType="separate"/>
            </w:r>
            <w:r w:rsidR="0A526CB9" w:rsidRPr="0A526CB9">
              <w:rPr>
                <w:rStyle w:val="Hyperlink"/>
              </w:rPr>
              <w:t>2</w:t>
            </w:r>
            <w:r>
              <w:fldChar w:fldCharType="end"/>
            </w:r>
          </w:hyperlink>
        </w:p>
        <w:p w14:paraId="0E65A49A" w14:textId="2D5B90E0" w:rsidR="00183B8E" w:rsidRDefault="0A526CB9" w:rsidP="0A526CB9">
          <w:pPr>
            <w:pStyle w:val="TOC3"/>
            <w:tabs>
              <w:tab w:val="right" w:leader="dot" w:pos="9015"/>
            </w:tabs>
          </w:pPr>
          <w:hyperlink w:anchor="_Toc59349973">
            <w:r w:rsidRPr="0A526CB9">
              <w:rPr>
                <w:rStyle w:val="Hyperlink"/>
              </w:rPr>
              <w:t>Data Sharing</w:t>
            </w:r>
            <w:r w:rsidR="6CD58E2A">
              <w:tab/>
            </w:r>
            <w:r w:rsidR="6CD58E2A">
              <w:fldChar w:fldCharType="begin"/>
            </w:r>
            <w:r w:rsidR="6CD58E2A">
              <w:instrText>PAGEREF _Toc59349973 \h</w:instrText>
            </w:r>
            <w:r w:rsidR="6CD58E2A">
              <w:fldChar w:fldCharType="separate"/>
            </w:r>
            <w:r w:rsidRPr="0A526CB9">
              <w:rPr>
                <w:rStyle w:val="Hyperlink"/>
              </w:rPr>
              <w:t>3</w:t>
            </w:r>
            <w:r w:rsidR="6CD58E2A">
              <w:fldChar w:fldCharType="end"/>
            </w:r>
          </w:hyperlink>
        </w:p>
        <w:p w14:paraId="6C685533" w14:textId="4DAC6603" w:rsidR="00183B8E" w:rsidRDefault="0A526CB9" w:rsidP="0A526CB9">
          <w:pPr>
            <w:pStyle w:val="TOC3"/>
            <w:tabs>
              <w:tab w:val="right" w:leader="dot" w:pos="9015"/>
            </w:tabs>
          </w:pPr>
          <w:hyperlink w:anchor="_Toc1441549575">
            <w:r w:rsidRPr="0A526CB9">
              <w:rPr>
                <w:rStyle w:val="Hyperlink"/>
              </w:rPr>
              <w:t>Self-Assessment Checklist</w:t>
            </w:r>
            <w:r w:rsidR="6CD58E2A">
              <w:tab/>
            </w:r>
            <w:r w:rsidR="6CD58E2A">
              <w:fldChar w:fldCharType="begin"/>
            </w:r>
            <w:r w:rsidR="6CD58E2A">
              <w:instrText>PAGEREF _Toc1441549575 \h</w:instrText>
            </w:r>
            <w:r w:rsidR="6CD58E2A">
              <w:fldChar w:fldCharType="separate"/>
            </w:r>
            <w:r w:rsidRPr="0A526CB9">
              <w:rPr>
                <w:rStyle w:val="Hyperlink"/>
              </w:rPr>
              <w:t>4</w:t>
            </w:r>
            <w:r w:rsidR="6CD58E2A">
              <w:fldChar w:fldCharType="end"/>
            </w:r>
          </w:hyperlink>
        </w:p>
        <w:p w14:paraId="79997AA3" w14:textId="36EF1D24" w:rsidR="00183B8E" w:rsidRDefault="0A526CB9" w:rsidP="0A526CB9">
          <w:pPr>
            <w:pStyle w:val="TOC3"/>
            <w:tabs>
              <w:tab w:val="right" w:leader="dot" w:pos="9015"/>
            </w:tabs>
          </w:pPr>
          <w:hyperlink w:anchor="_Toc517265009">
            <w:r w:rsidRPr="0A526CB9">
              <w:rPr>
                <w:rStyle w:val="Hyperlink"/>
              </w:rPr>
              <w:t>Applicant Details</w:t>
            </w:r>
            <w:r w:rsidR="6CD58E2A">
              <w:tab/>
            </w:r>
            <w:r w:rsidR="6CD58E2A">
              <w:fldChar w:fldCharType="begin"/>
            </w:r>
            <w:r w:rsidR="6CD58E2A">
              <w:instrText>PAGEREF _Toc517265009 \h</w:instrText>
            </w:r>
            <w:r w:rsidR="6CD58E2A">
              <w:fldChar w:fldCharType="separate"/>
            </w:r>
            <w:r w:rsidRPr="0A526CB9">
              <w:rPr>
                <w:rStyle w:val="Hyperlink"/>
              </w:rPr>
              <w:t>6</w:t>
            </w:r>
            <w:r w:rsidR="6CD58E2A">
              <w:fldChar w:fldCharType="end"/>
            </w:r>
          </w:hyperlink>
        </w:p>
        <w:p w14:paraId="1002BBD3" w14:textId="0114DC5A" w:rsidR="00183B8E" w:rsidRDefault="0A526CB9" w:rsidP="0A526CB9">
          <w:pPr>
            <w:pStyle w:val="TOC3"/>
            <w:tabs>
              <w:tab w:val="right" w:leader="dot" w:pos="9015"/>
            </w:tabs>
          </w:pPr>
          <w:hyperlink w:anchor="_Toc1183852486">
            <w:r w:rsidRPr="0A526CB9">
              <w:rPr>
                <w:rStyle w:val="Hyperlink"/>
              </w:rPr>
              <w:t>Funding request</w:t>
            </w:r>
            <w:r w:rsidR="6CD58E2A">
              <w:tab/>
            </w:r>
            <w:r w:rsidR="6CD58E2A">
              <w:fldChar w:fldCharType="begin"/>
            </w:r>
            <w:r w:rsidR="6CD58E2A">
              <w:instrText>PAGEREF _Toc1183852486 \h</w:instrText>
            </w:r>
            <w:r w:rsidR="6CD58E2A">
              <w:fldChar w:fldCharType="separate"/>
            </w:r>
            <w:r w:rsidRPr="0A526CB9">
              <w:rPr>
                <w:rStyle w:val="Hyperlink"/>
              </w:rPr>
              <w:t>7</w:t>
            </w:r>
            <w:r w:rsidR="6CD58E2A">
              <w:fldChar w:fldCharType="end"/>
            </w:r>
          </w:hyperlink>
        </w:p>
        <w:p w14:paraId="53EC43D3" w14:textId="4BFCF76B" w:rsidR="00183B8E" w:rsidRDefault="0A526CB9" w:rsidP="0A526CB9">
          <w:pPr>
            <w:pStyle w:val="TOC3"/>
            <w:tabs>
              <w:tab w:val="right" w:leader="dot" w:pos="9015"/>
            </w:tabs>
          </w:pPr>
          <w:hyperlink w:anchor="_Toc1191635781">
            <w:r w:rsidRPr="0A526CB9">
              <w:rPr>
                <w:rStyle w:val="Hyperlink"/>
              </w:rPr>
              <w:t>Timescales for Completion</w:t>
            </w:r>
            <w:r w:rsidR="6CD58E2A">
              <w:tab/>
            </w:r>
            <w:r w:rsidR="6CD58E2A">
              <w:fldChar w:fldCharType="begin"/>
            </w:r>
            <w:r w:rsidR="6CD58E2A">
              <w:instrText>PAGEREF _Toc1191635781 \h</w:instrText>
            </w:r>
            <w:r w:rsidR="6CD58E2A">
              <w:fldChar w:fldCharType="separate"/>
            </w:r>
            <w:r w:rsidRPr="0A526CB9">
              <w:rPr>
                <w:rStyle w:val="Hyperlink"/>
              </w:rPr>
              <w:t>9</w:t>
            </w:r>
            <w:r w:rsidR="6CD58E2A">
              <w:fldChar w:fldCharType="end"/>
            </w:r>
          </w:hyperlink>
        </w:p>
        <w:p w14:paraId="29F2DC02" w14:textId="516BB05B" w:rsidR="00183B8E" w:rsidRDefault="0A526CB9" w:rsidP="0A526CB9">
          <w:pPr>
            <w:pStyle w:val="TOC3"/>
            <w:tabs>
              <w:tab w:val="right" w:leader="dot" w:pos="9015"/>
            </w:tabs>
          </w:pPr>
          <w:hyperlink w:anchor="_Toc1229263706">
            <w:r w:rsidRPr="0A526CB9">
              <w:rPr>
                <w:rStyle w:val="Hyperlink"/>
              </w:rPr>
              <w:t>Fair Work First Pro-Forma</w:t>
            </w:r>
            <w:r w:rsidR="6CD58E2A">
              <w:tab/>
            </w:r>
            <w:r w:rsidR="6CD58E2A">
              <w:fldChar w:fldCharType="begin"/>
            </w:r>
            <w:r w:rsidR="6CD58E2A">
              <w:instrText>PAGEREF _Toc1229263706 \h</w:instrText>
            </w:r>
            <w:r w:rsidR="6CD58E2A">
              <w:fldChar w:fldCharType="separate"/>
            </w:r>
            <w:r w:rsidRPr="0A526CB9">
              <w:rPr>
                <w:rStyle w:val="Hyperlink"/>
              </w:rPr>
              <w:t>10</w:t>
            </w:r>
            <w:r w:rsidR="6CD58E2A">
              <w:fldChar w:fldCharType="end"/>
            </w:r>
          </w:hyperlink>
        </w:p>
        <w:p w14:paraId="285C1DFE" w14:textId="6260AE02" w:rsidR="6CD58E2A" w:rsidRDefault="0A526CB9" w:rsidP="0A526CB9">
          <w:pPr>
            <w:pStyle w:val="TOC3"/>
            <w:tabs>
              <w:tab w:val="right" w:leader="dot" w:pos="9015"/>
            </w:tabs>
          </w:pPr>
          <w:hyperlink w:anchor="_Toc1057999850">
            <w:r w:rsidRPr="0A526CB9">
              <w:rPr>
                <w:rStyle w:val="Hyperlink"/>
              </w:rPr>
              <w:t>Disclaimer</w:t>
            </w:r>
            <w:r w:rsidR="6CD58E2A">
              <w:tab/>
            </w:r>
            <w:r w:rsidR="6CD58E2A">
              <w:fldChar w:fldCharType="begin"/>
            </w:r>
            <w:r w:rsidR="6CD58E2A">
              <w:instrText>PAGEREF _Toc1057999850 \h</w:instrText>
            </w:r>
            <w:r w:rsidR="6CD58E2A">
              <w:fldChar w:fldCharType="separate"/>
            </w:r>
            <w:r w:rsidRPr="0A526CB9">
              <w:rPr>
                <w:rStyle w:val="Hyperlink"/>
              </w:rPr>
              <w:t>14</w:t>
            </w:r>
            <w:r w:rsidR="6CD58E2A">
              <w:fldChar w:fldCharType="end"/>
            </w:r>
          </w:hyperlink>
        </w:p>
        <w:p w14:paraId="3B2AE6CA" w14:textId="64EEF0D9" w:rsidR="00003619" w:rsidRDefault="00003619">
          <w:r>
            <w:rPr>
              <w:b/>
              <w:bCs/>
            </w:rPr>
            <w:fldChar w:fldCharType="end"/>
          </w:r>
        </w:p>
      </w:sdtContent>
    </w:sdt>
    <w:p w14:paraId="1CDF8018" w14:textId="77777777" w:rsidR="00003619" w:rsidRPr="00003619" w:rsidRDefault="00003619" w:rsidP="00003619"/>
    <w:p w14:paraId="6E1D39E1" w14:textId="53EB6DF9" w:rsidR="00882ED8" w:rsidRPr="00183B8E" w:rsidRDefault="00882ED8">
      <w:pPr>
        <w:spacing w:before="0" w:beforeAutospacing="0" w:after="0" w:afterAutospacing="0" w:line="240" w:lineRule="auto"/>
      </w:pPr>
      <w:r>
        <w:rPr>
          <w:rFonts w:cs="Arial"/>
          <w:szCs w:val="24"/>
        </w:rPr>
        <w:br w:type="page"/>
      </w:r>
    </w:p>
    <w:p w14:paraId="18D6437E" w14:textId="77777777" w:rsidR="00183B8E" w:rsidRDefault="00183B8E" w:rsidP="00183B8E">
      <w:pPr>
        <w:pStyle w:val="Heading3"/>
      </w:pPr>
      <w:bookmarkStart w:id="5" w:name="_Toc1229470285"/>
      <w:r>
        <w:lastRenderedPageBreak/>
        <w:t>Introduction</w:t>
      </w:r>
      <w:bookmarkEnd w:id="5"/>
      <w:r>
        <w:t xml:space="preserve"> </w:t>
      </w:r>
    </w:p>
    <w:p w14:paraId="6DA10F6F" w14:textId="7E6E54A4" w:rsidR="00183B8E"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Th</w:t>
      </w:r>
      <w:r>
        <w:rPr>
          <w:rFonts w:eastAsia="Arial" w:cs="Arial"/>
          <w:color w:val="000000" w:themeColor="text1"/>
        </w:rPr>
        <w:t xml:space="preserve">is </w:t>
      </w:r>
      <w:r w:rsidRPr="1AD9B5A3">
        <w:rPr>
          <w:rFonts w:eastAsia="Arial" w:cs="Arial"/>
          <w:color w:val="000000" w:themeColor="text1"/>
        </w:rPr>
        <w:t>funding is designed to support Scotland’s HGV SME and micro-business fleets to better understand their pathways to decarbonisation. Financial support is being offered to help hauliers assess their current and future fleet plans</w:t>
      </w:r>
      <w:r w:rsidR="00F17339">
        <w:rPr>
          <w:rFonts w:eastAsia="Arial" w:cs="Arial"/>
          <w:color w:val="000000" w:themeColor="text1"/>
        </w:rPr>
        <w:t xml:space="preserve"> and </w:t>
      </w:r>
      <w:r w:rsidRPr="1AD9B5A3">
        <w:rPr>
          <w:rFonts w:eastAsia="Arial" w:cs="Arial"/>
          <w:color w:val="000000" w:themeColor="text1"/>
        </w:rPr>
        <w:t>what viable technologies, grid-connections, routes, infrastructure and vehicles</w:t>
      </w:r>
      <w:r w:rsidR="00175E8C">
        <w:rPr>
          <w:rFonts w:eastAsia="Arial" w:cs="Arial"/>
          <w:color w:val="000000" w:themeColor="text1"/>
        </w:rPr>
        <w:t xml:space="preserve">, could be decarbonised to </w:t>
      </w:r>
      <w:r w:rsidRPr="1AD9B5A3">
        <w:rPr>
          <w:rFonts w:eastAsia="Arial" w:cs="Arial"/>
          <w:color w:val="000000" w:themeColor="text1"/>
        </w:rPr>
        <w:t xml:space="preserve">best suit their operational needs. </w:t>
      </w:r>
    </w:p>
    <w:p w14:paraId="56DA06EA" w14:textId="77777777" w:rsidR="00183B8E" w:rsidRDefault="00183B8E" w:rsidP="00183B8E">
      <w:pPr>
        <w:pStyle w:val="ListParagraph"/>
        <w:spacing w:before="0" w:beforeAutospacing="0" w:after="0" w:afterAutospacing="0" w:line="240" w:lineRule="auto"/>
        <w:rPr>
          <w:rFonts w:eastAsia="Arial" w:cs="Arial"/>
          <w:color w:val="000000" w:themeColor="text1"/>
        </w:rPr>
      </w:pPr>
    </w:p>
    <w:p w14:paraId="054826F0" w14:textId="7ED6EB58" w:rsidR="00183B8E"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It is expected that the funding will produce a report which is shared with the haulier and with Transport Scotland.</w:t>
      </w:r>
    </w:p>
    <w:p w14:paraId="3C0A7631" w14:textId="77777777" w:rsidR="00183B8E" w:rsidRPr="00BD7206" w:rsidRDefault="00183B8E" w:rsidP="00183B8E">
      <w:pPr>
        <w:spacing w:before="0" w:beforeAutospacing="0" w:after="0" w:afterAutospacing="0" w:line="240" w:lineRule="auto"/>
        <w:rPr>
          <w:rFonts w:eastAsia="Arial" w:cs="Arial"/>
          <w:color w:val="000000" w:themeColor="text1"/>
        </w:rPr>
      </w:pPr>
    </w:p>
    <w:p w14:paraId="41FB98A8" w14:textId="2D084941" w:rsidR="00951209" w:rsidRDefault="00951209" w:rsidP="77ED8113">
      <w:pPr>
        <w:pStyle w:val="ListParagraph"/>
        <w:numPr>
          <w:ilvl w:val="0"/>
          <w:numId w:val="32"/>
        </w:numPr>
        <w:spacing w:before="0" w:beforeAutospacing="0" w:after="0" w:afterAutospacing="0" w:line="240" w:lineRule="auto"/>
        <w:rPr>
          <w:rFonts w:eastAsia="Arial" w:cs="Arial"/>
          <w:color w:val="000000" w:themeColor="text1"/>
        </w:rPr>
      </w:pPr>
      <w:bookmarkStart w:id="6" w:name="_Hlk202341992"/>
      <w:r w:rsidRPr="1AD9B5A3">
        <w:rPr>
          <w:rFonts w:eastAsia="Arial" w:cs="Arial"/>
          <w:color w:val="000000" w:themeColor="text1"/>
        </w:rPr>
        <w:t xml:space="preserve">The report should provide both the fleet operator and Transport Scotland with an understanding of what the short, medium and long-term solutions for decarbonising the HGVs in the fleet are. </w:t>
      </w:r>
    </w:p>
    <w:p w14:paraId="4E0B464D" w14:textId="5E6184CE" w:rsidR="00951209" w:rsidRDefault="00951209" w:rsidP="004A59A5">
      <w:pPr>
        <w:pStyle w:val="ListParagraph"/>
        <w:spacing w:before="0" w:beforeAutospacing="0" w:after="0" w:afterAutospacing="0" w:line="240" w:lineRule="auto"/>
        <w:ind w:left="360"/>
        <w:rPr>
          <w:rFonts w:eastAsia="Arial" w:cs="Arial"/>
          <w:color w:val="000000" w:themeColor="text1"/>
        </w:rPr>
      </w:pPr>
    </w:p>
    <w:p w14:paraId="2C4E2F52" w14:textId="681DC9AE" w:rsidR="00951209" w:rsidRDefault="00951209" w:rsidP="190E16CB">
      <w:pPr>
        <w:pStyle w:val="ListParagraph"/>
        <w:numPr>
          <w:ilvl w:val="0"/>
          <w:numId w:val="32"/>
        </w:numPr>
        <w:spacing w:before="0" w:beforeAutospacing="0" w:after="0" w:afterAutospacing="0" w:line="240" w:lineRule="auto"/>
        <w:rPr>
          <w:rFonts w:eastAsia="Arial" w:cs="Arial"/>
          <w:color w:val="000000" w:themeColor="text1"/>
        </w:rPr>
      </w:pPr>
      <w:r w:rsidRPr="1AD9B5A3">
        <w:rPr>
          <w:rFonts w:eastAsia="Arial" w:cs="Arial"/>
          <w:color w:val="000000" w:themeColor="text1"/>
        </w:rPr>
        <w:t>This should include</w:t>
      </w:r>
      <w:r w:rsidR="16769B0A" w:rsidRPr="16E1DB7F">
        <w:rPr>
          <w:rFonts w:eastAsia="Arial" w:cs="Arial"/>
          <w:color w:val="000000" w:themeColor="text1"/>
        </w:rPr>
        <w:t>:</w:t>
      </w:r>
    </w:p>
    <w:p w14:paraId="70A441C5" w14:textId="1F4D6ADC" w:rsidR="00951209" w:rsidRDefault="00951209" w:rsidP="20DEB428">
      <w:pPr>
        <w:pStyle w:val="ListParagraph"/>
        <w:numPr>
          <w:ilvl w:val="1"/>
          <w:numId w:val="33"/>
        </w:numPr>
        <w:spacing w:before="0" w:beforeAutospacing="0" w:after="0" w:afterAutospacing="0" w:line="240" w:lineRule="auto"/>
        <w:rPr>
          <w:rFonts w:eastAsia="Arial" w:cs="Arial"/>
          <w:color w:val="000000" w:themeColor="text1"/>
        </w:rPr>
      </w:pPr>
      <w:r w:rsidRPr="20DEB428">
        <w:rPr>
          <w:rFonts w:eastAsia="Arial" w:cs="Arial"/>
          <w:color w:val="000000" w:themeColor="text1"/>
        </w:rPr>
        <w:t xml:space="preserve">commentary on technology shift, </w:t>
      </w:r>
    </w:p>
    <w:p w14:paraId="2B990973" w14:textId="77777777" w:rsidR="00951209"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energy requirements,</w:t>
      </w:r>
    </w:p>
    <w:p w14:paraId="58C0FF4C" w14:textId="77777777" w:rsidR="00696A00"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 xml:space="preserve">use of shared infrastructure, </w:t>
      </w:r>
    </w:p>
    <w:p w14:paraId="35835140" w14:textId="77777777" w:rsidR="00696A00"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timelines by which each vehicle/route type would be zero-emission</w:t>
      </w:r>
      <w:r>
        <w:rPr>
          <w:rFonts w:eastAsia="Arial" w:cs="Arial"/>
          <w:color w:val="000000" w:themeColor="text1"/>
        </w:rPr>
        <w:t>,</w:t>
      </w:r>
    </w:p>
    <w:p w14:paraId="0C345B9D" w14:textId="77A5FA61" w:rsidR="00951209" w:rsidRDefault="00951209" w:rsidP="00696A00">
      <w:pPr>
        <w:pStyle w:val="ListParagraph"/>
        <w:numPr>
          <w:ilvl w:val="1"/>
          <w:numId w:val="33"/>
        </w:numPr>
        <w:spacing w:before="0" w:beforeAutospacing="0" w:after="0" w:afterAutospacing="0" w:line="240" w:lineRule="auto"/>
        <w:rPr>
          <w:rFonts w:eastAsia="Arial" w:cs="Arial"/>
          <w:color w:val="000000" w:themeColor="text1"/>
        </w:rPr>
      </w:pPr>
      <w:r w:rsidRPr="1AD9B5A3">
        <w:rPr>
          <w:rFonts w:eastAsia="Arial" w:cs="Arial"/>
          <w:color w:val="000000" w:themeColor="text1"/>
        </w:rPr>
        <w:t xml:space="preserve">new </w:t>
      </w:r>
      <w:r>
        <w:rPr>
          <w:rFonts w:eastAsia="Arial" w:cs="Arial"/>
          <w:color w:val="000000" w:themeColor="text1"/>
        </w:rPr>
        <w:t xml:space="preserve">viable </w:t>
      </w:r>
      <w:r w:rsidRPr="1AD9B5A3">
        <w:rPr>
          <w:rFonts w:eastAsia="Arial" w:cs="Arial"/>
          <w:color w:val="000000" w:themeColor="text1"/>
        </w:rPr>
        <w:t xml:space="preserve">financing options such as truck-as-a-service or energy-as-a-service which may enable adoption earlier. </w:t>
      </w:r>
    </w:p>
    <w:p w14:paraId="56E525F5" w14:textId="77777777" w:rsidR="00183B8E" w:rsidRPr="004A58D2" w:rsidRDefault="00183B8E" w:rsidP="00183B8E">
      <w:pPr>
        <w:pStyle w:val="ListParagraph"/>
        <w:spacing w:before="0" w:beforeAutospacing="0" w:after="0" w:afterAutospacing="0" w:line="240" w:lineRule="auto"/>
        <w:rPr>
          <w:rFonts w:eastAsia="Arial" w:cs="Arial"/>
          <w:color w:val="000000" w:themeColor="text1"/>
        </w:rPr>
      </w:pPr>
    </w:p>
    <w:p w14:paraId="423789A2" w14:textId="042531D3" w:rsidR="00951209" w:rsidRPr="004A58D2" w:rsidRDefault="00951209" w:rsidP="6248C9B5">
      <w:pPr>
        <w:pStyle w:val="ListParagraph"/>
        <w:numPr>
          <w:ilvl w:val="0"/>
          <w:numId w:val="32"/>
        </w:numPr>
        <w:spacing w:before="0" w:beforeAutospacing="0" w:after="0" w:afterAutospacing="0" w:line="240" w:lineRule="auto"/>
        <w:rPr>
          <w:rFonts w:eastAsia="Arial" w:cs="Arial"/>
          <w:color w:val="000000" w:themeColor="text1"/>
        </w:rPr>
      </w:pPr>
      <w:r w:rsidRPr="6248C9B5">
        <w:rPr>
          <w:rFonts w:eastAsia="Arial" w:cs="Arial"/>
          <w:color w:val="000000" w:themeColor="text1"/>
        </w:rPr>
        <w:t>There is an upper limit of £</w:t>
      </w:r>
      <w:r w:rsidR="006175C4" w:rsidRPr="6248C9B5">
        <w:rPr>
          <w:rFonts w:eastAsia="Arial" w:cs="Arial"/>
          <w:color w:val="000000" w:themeColor="text1"/>
        </w:rPr>
        <w:t>15</w:t>
      </w:r>
      <w:r w:rsidRPr="6248C9B5">
        <w:rPr>
          <w:rFonts w:eastAsia="Arial" w:cs="Arial"/>
          <w:color w:val="000000" w:themeColor="text1"/>
        </w:rPr>
        <w:t xml:space="preserve">,000 offered for the report. Any additional costs will need to be met by the haulier or consultancy involved in the project. The funding will be open for applications </w:t>
      </w:r>
      <w:r w:rsidR="005F7625">
        <w:rPr>
          <w:rFonts w:eastAsia="Arial" w:cs="Arial"/>
          <w:color w:val="000000" w:themeColor="text1"/>
        </w:rPr>
        <w:t>until</w:t>
      </w:r>
      <w:r w:rsidRPr="6248C9B5">
        <w:rPr>
          <w:rFonts w:eastAsia="Arial" w:cs="Arial"/>
          <w:color w:val="000000" w:themeColor="text1"/>
        </w:rPr>
        <w:t xml:space="preserve"> </w:t>
      </w:r>
      <w:r w:rsidR="003D0B5D" w:rsidRPr="6248C9B5">
        <w:rPr>
          <w:rFonts w:eastAsia="Arial" w:cs="Arial"/>
          <w:color w:val="000000" w:themeColor="text1"/>
        </w:rPr>
        <w:t>15</w:t>
      </w:r>
      <w:r w:rsidR="001F683B" w:rsidRPr="6248C9B5">
        <w:rPr>
          <w:rFonts w:eastAsia="Arial" w:cs="Arial"/>
          <w:color w:val="000000" w:themeColor="text1"/>
          <w:vertAlign w:val="superscript"/>
        </w:rPr>
        <w:t>th</w:t>
      </w:r>
      <w:r w:rsidR="001F683B" w:rsidRPr="6248C9B5">
        <w:rPr>
          <w:rFonts w:eastAsia="Arial" w:cs="Arial"/>
          <w:color w:val="000000" w:themeColor="text1"/>
        </w:rPr>
        <w:t xml:space="preserve"> </w:t>
      </w:r>
      <w:r w:rsidR="003D0B5D" w:rsidRPr="6248C9B5">
        <w:rPr>
          <w:rFonts w:eastAsia="Arial" w:cs="Arial"/>
          <w:color w:val="000000" w:themeColor="text1"/>
        </w:rPr>
        <w:t>January</w:t>
      </w:r>
      <w:r w:rsidR="650E1C0B" w:rsidRPr="6248C9B5">
        <w:rPr>
          <w:rFonts w:eastAsia="Arial" w:cs="Arial"/>
          <w:color w:val="000000" w:themeColor="text1"/>
        </w:rPr>
        <w:t xml:space="preserve"> 202</w:t>
      </w:r>
      <w:r w:rsidR="003D0B5D" w:rsidRPr="6248C9B5">
        <w:rPr>
          <w:rFonts w:eastAsia="Arial" w:cs="Arial"/>
          <w:color w:val="000000" w:themeColor="text1"/>
        </w:rPr>
        <w:t>7</w:t>
      </w:r>
      <w:r w:rsidR="650E1C0B" w:rsidRPr="6248C9B5">
        <w:rPr>
          <w:rFonts w:eastAsia="Arial" w:cs="Arial"/>
          <w:color w:val="000000" w:themeColor="text1"/>
        </w:rPr>
        <w:t>.</w:t>
      </w:r>
      <w:r w:rsidRPr="6248C9B5">
        <w:rPr>
          <w:rFonts w:eastAsia="Arial" w:cs="Arial"/>
          <w:color w:val="000000" w:themeColor="text1"/>
        </w:rPr>
        <w:t xml:space="preserve"> Applicants can apply for funding at any point during this window, and Transport Scotland will endeavour to respond within 10 working days. From the point of a Grant Offer Letter being issued, the Grantee will have approximately 12 weeks to complete the report. All funding must be claimed before</w:t>
      </w:r>
      <w:r w:rsidR="001A5424" w:rsidRPr="6248C9B5">
        <w:rPr>
          <w:rFonts w:eastAsia="Arial" w:cs="Arial"/>
          <w:color w:val="000000" w:themeColor="text1"/>
        </w:rPr>
        <w:t xml:space="preserve"> 1</w:t>
      </w:r>
      <w:r w:rsidR="00E22C90" w:rsidRPr="6248C9B5">
        <w:rPr>
          <w:rFonts w:eastAsia="Arial" w:cs="Arial"/>
          <w:color w:val="000000" w:themeColor="text1"/>
        </w:rPr>
        <w:t>2</w:t>
      </w:r>
      <w:r w:rsidR="001A5424" w:rsidRPr="6248C9B5">
        <w:rPr>
          <w:rFonts w:eastAsia="Arial" w:cs="Arial"/>
          <w:color w:val="000000" w:themeColor="text1"/>
          <w:vertAlign w:val="superscript"/>
        </w:rPr>
        <w:t>th</w:t>
      </w:r>
      <w:r w:rsidR="001A5424" w:rsidRPr="6248C9B5">
        <w:rPr>
          <w:rFonts w:eastAsia="Arial" w:cs="Arial"/>
          <w:color w:val="000000" w:themeColor="text1"/>
        </w:rPr>
        <w:t xml:space="preserve"> </w:t>
      </w:r>
      <w:r w:rsidR="00E22C90" w:rsidRPr="6248C9B5">
        <w:rPr>
          <w:rFonts w:eastAsia="Arial" w:cs="Arial"/>
          <w:color w:val="000000" w:themeColor="text1"/>
        </w:rPr>
        <w:t>March</w:t>
      </w:r>
      <w:r w:rsidRPr="6248C9B5">
        <w:rPr>
          <w:rFonts w:eastAsia="Arial" w:cs="Arial"/>
          <w:color w:val="000000" w:themeColor="text1"/>
        </w:rPr>
        <w:t xml:space="preserve"> 202</w:t>
      </w:r>
      <w:r w:rsidR="00AA1224" w:rsidRPr="6248C9B5">
        <w:rPr>
          <w:rFonts w:eastAsia="Arial" w:cs="Arial"/>
          <w:color w:val="000000" w:themeColor="text1"/>
        </w:rPr>
        <w:t>7</w:t>
      </w:r>
      <w:r w:rsidRPr="6248C9B5">
        <w:rPr>
          <w:rFonts w:eastAsia="Arial" w:cs="Arial"/>
          <w:color w:val="000000" w:themeColor="text1"/>
        </w:rPr>
        <w:t xml:space="preserve">. </w:t>
      </w:r>
    </w:p>
    <w:bookmarkEnd w:id="6"/>
    <w:p w14:paraId="5AF1744F" w14:textId="77777777" w:rsidR="00183B8E" w:rsidRPr="00387690" w:rsidRDefault="00183B8E" w:rsidP="00183B8E">
      <w:pPr>
        <w:pStyle w:val="ListParagraph"/>
        <w:rPr>
          <w:rFonts w:eastAsia="Arial" w:cs="Arial"/>
          <w:color w:val="000000" w:themeColor="text1"/>
        </w:rPr>
      </w:pPr>
    </w:p>
    <w:p w14:paraId="7C07E279" w14:textId="77777777" w:rsidR="00183B8E" w:rsidRPr="004A58D2" w:rsidRDefault="00183B8E" w:rsidP="00183B8E">
      <w:pPr>
        <w:pStyle w:val="ListParagraph"/>
        <w:numPr>
          <w:ilvl w:val="0"/>
          <w:numId w:val="32"/>
        </w:numPr>
        <w:spacing w:before="0" w:beforeAutospacing="0" w:after="0" w:afterAutospacing="0" w:line="240" w:lineRule="auto"/>
        <w:rPr>
          <w:rFonts w:eastAsia="Arial" w:cs="Arial"/>
          <w:color w:val="000000" w:themeColor="text1"/>
        </w:rPr>
      </w:pPr>
      <w:r w:rsidRPr="6CD58E2A">
        <w:rPr>
          <w:rFonts w:eastAsia="Arial" w:cs="Arial"/>
          <w:color w:val="000000" w:themeColor="text1"/>
        </w:rPr>
        <w:t>This document provides guidance to applicants wishing to apply for this funding.</w:t>
      </w:r>
    </w:p>
    <w:p w14:paraId="4C93B94F" w14:textId="3FFE73BE" w:rsidR="6CD58E2A" w:rsidRDefault="6CD58E2A" w:rsidP="6CD58E2A">
      <w:pPr>
        <w:spacing w:before="0" w:beforeAutospacing="0" w:after="0" w:afterAutospacing="0" w:line="240" w:lineRule="auto"/>
        <w:rPr>
          <w:rFonts w:eastAsia="Arial" w:cs="Arial"/>
          <w:color w:val="000000" w:themeColor="text1"/>
        </w:rPr>
      </w:pPr>
    </w:p>
    <w:p w14:paraId="4456D83A" w14:textId="00493D0D" w:rsidR="6CD58E2A" w:rsidRDefault="6CD58E2A" w:rsidP="6CD58E2A">
      <w:pPr>
        <w:spacing w:before="0" w:beforeAutospacing="0" w:after="0" w:afterAutospacing="0" w:line="240" w:lineRule="auto"/>
        <w:rPr>
          <w:rFonts w:eastAsia="Arial" w:cs="Arial"/>
          <w:color w:val="000000" w:themeColor="text1"/>
        </w:rPr>
      </w:pPr>
    </w:p>
    <w:p w14:paraId="74945CDA" w14:textId="575E1198" w:rsidR="6CD58E2A" w:rsidRDefault="6CD58E2A" w:rsidP="6CD58E2A">
      <w:pPr>
        <w:spacing w:before="0" w:beforeAutospacing="0" w:after="0" w:afterAutospacing="0" w:line="240" w:lineRule="auto"/>
        <w:rPr>
          <w:rFonts w:eastAsia="Arial" w:cs="Arial"/>
          <w:color w:val="000000" w:themeColor="text1"/>
        </w:rPr>
      </w:pPr>
    </w:p>
    <w:p w14:paraId="08DFAE67" w14:textId="71E066C1" w:rsidR="6CD58E2A" w:rsidRDefault="6CD58E2A" w:rsidP="6CD58E2A">
      <w:pPr>
        <w:spacing w:before="0" w:beforeAutospacing="0" w:after="0" w:afterAutospacing="0" w:line="240" w:lineRule="auto"/>
        <w:rPr>
          <w:rFonts w:eastAsia="Arial" w:cs="Arial"/>
          <w:color w:val="000000" w:themeColor="text1"/>
        </w:rPr>
      </w:pPr>
    </w:p>
    <w:p w14:paraId="149E2DC0" w14:textId="510584C9" w:rsidR="6CD58E2A" w:rsidRDefault="6CD58E2A" w:rsidP="6CD58E2A">
      <w:pPr>
        <w:spacing w:before="0" w:beforeAutospacing="0" w:after="0" w:afterAutospacing="0" w:line="240" w:lineRule="auto"/>
        <w:rPr>
          <w:rFonts w:eastAsia="Arial" w:cs="Arial"/>
          <w:color w:val="000000" w:themeColor="text1"/>
        </w:rPr>
      </w:pPr>
    </w:p>
    <w:p w14:paraId="1A61895B" w14:textId="1191EFF2" w:rsidR="6CD58E2A" w:rsidRDefault="6CD58E2A" w:rsidP="6CD58E2A">
      <w:pPr>
        <w:spacing w:before="0" w:beforeAutospacing="0" w:after="0" w:afterAutospacing="0" w:line="240" w:lineRule="auto"/>
        <w:rPr>
          <w:rFonts w:eastAsia="Arial" w:cs="Arial"/>
          <w:color w:val="000000" w:themeColor="text1"/>
        </w:rPr>
      </w:pPr>
    </w:p>
    <w:p w14:paraId="62908414" w14:textId="03B56C4A" w:rsidR="6CD58E2A" w:rsidRDefault="6CD58E2A" w:rsidP="6CD58E2A">
      <w:pPr>
        <w:spacing w:before="0" w:beforeAutospacing="0" w:after="0" w:afterAutospacing="0" w:line="240" w:lineRule="auto"/>
        <w:rPr>
          <w:rFonts w:eastAsia="Arial" w:cs="Arial"/>
          <w:color w:val="000000" w:themeColor="text1"/>
        </w:rPr>
      </w:pPr>
    </w:p>
    <w:p w14:paraId="2D2F67DE" w14:textId="0F4DAD02" w:rsidR="6CD58E2A" w:rsidRDefault="6CD58E2A" w:rsidP="6CD58E2A">
      <w:pPr>
        <w:spacing w:before="0" w:beforeAutospacing="0" w:after="0" w:afterAutospacing="0" w:line="240" w:lineRule="auto"/>
        <w:rPr>
          <w:rFonts w:eastAsia="Arial" w:cs="Arial"/>
          <w:color w:val="000000" w:themeColor="text1"/>
        </w:rPr>
      </w:pPr>
    </w:p>
    <w:p w14:paraId="49181809" w14:textId="60407713" w:rsidR="6CD58E2A" w:rsidRDefault="6CD58E2A" w:rsidP="6CD58E2A">
      <w:pPr>
        <w:spacing w:before="0" w:beforeAutospacing="0" w:after="0" w:afterAutospacing="0" w:line="240" w:lineRule="auto"/>
        <w:rPr>
          <w:rFonts w:eastAsia="Arial" w:cs="Arial"/>
          <w:color w:val="000000" w:themeColor="text1"/>
        </w:rPr>
      </w:pPr>
    </w:p>
    <w:p w14:paraId="6E4115E1" w14:textId="095445DB" w:rsidR="6CD58E2A" w:rsidRDefault="6CD58E2A" w:rsidP="6CD58E2A">
      <w:pPr>
        <w:spacing w:before="0" w:beforeAutospacing="0" w:after="0" w:afterAutospacing="0" w:line="240" w:lineRule="auto"/>
        <w:rPr>
          <w:rFonts w:eastAsia="Arial" w:cs="Arial"/>
          <w:color w:val="000000" w:themeColor="text1"/>
        </w:rPr>
      </w:pPr>
    </w:p>
    <w:p w14:paraId="3E047CD2" w14:textId="3C5AFA11" w:rsidR="6CD58E2A" w:rsidRDefault="6CD58E2A" w:rsidP="6CD58E2A">
      <w:pPr>
        <w:spacing w:before="0" w:beforeAutospacing="0" w:after="0" w:afterAutospacing="0" w:line="240" w:lineRule="auto"/>
        <w:rPr>
          <w:rFonts w:eastAsia="Arial" w:cs="Arial"/>
          <w:color w:val="000000" w:themeColor="text1"/>
        </w:rPr>
      </w:pPr>
    </w:p>
    <w:p w14:paraId="3698C260" w14:textId="119809B8" w:rsidR="6CD58E2A" w:rsidRDefault="6CD58E2A" w:rsidP="6CD58E2A">
      <w:pPr>
        <w:spacing w:before="0" w:beforeAutospacing="0" w:after="0" w:afterAutospacing="0" w:line="240" w:lineRule="auto"/>
        <w:rPr>
          <w:rFonts w:eastAsia="Arial" w:cs="Arial"/>
          <w:color w:val="000000" w:themeColor="text1"/>
        </w:rPr>
      </w:pPr>
    </w:p>
    <w:p w14:paraId="46C43129" w14:textId="6398E8DB" w:rsidR="6CD58E2A" w:rsidRDefault="6CD58E2A" w:rsidP="6CD58E2A">
      <w:pPr>
        <w:spacing w:before="0" w:beforeAutospacing="0" w:after="0" w:afterAutospacing="0" w:line="240" w:lineRule="auto"/>
        <w:rPr>
          <w:rFonts w:eastAsia="Arial" w:cs="Arial"/>
          <w:color w:val="000000" w:themeColor="text1"/>
        </w:rPr>
      </w:pPr>
    </w:p>
    <w:p w14:paraId="7D62395F" w14:textId="1A8140D4" w:rsidR="00840E39" w:rsidRPr="00840E39" w:rsidRDefault="4FE728A4" w:rsidP="00840E39">
      <w:pPr>
        <w:pStyle w:val="Heading3"/>
      </w:pPr>
      <w:bookmarkStart w:id="7" w:name="_Toc59349973"/>
      <w:r>
        <w:lastRenderedPageBreak/>
        <w:t>Data Sharing</w:t>
      </w:r>
      <w:bookmarkEnd w:id="7"/>
    </w:p>
    <w:tbl>
      <w:tblPr>
        <w:tblStyle w:val="TableGrid"/>
        <w:tblpPr w:leftFromText="180" w:rightFromText="180" w:vertAnchor="text" w:horzAnchor="margin" w:tblpY="240"/>
        <w:tblW w:w="0" w:type="auto"/>
        <w:tblLook w:val="04A0" w:firstRow="1" w:lastRow="0" w:firstColumn="1" w:lastColumn="0" w:noHBand="0" w:noVBand="1"/>
      </w:tblPr>
      <w:tblGrid>
        <w:gridCol w:w="9016"/>
      </w:tblGrid>
      <w:tr w:rsidR="00840E39" w14:paraId="4C2FC23B" w14:textId="77777777" w:rsidTr="00840E39">
        <w:trPr>
          <w:trHeight w:val="300"/>
        </w:trPr>
        <w:tc>
          <w:tcPr>
            <w:tcW w:w="9016" w:type="dxa"/>
            <w:shd w:val="clear" w:color="auto" w:fill="212192" w:themeFill="accent1"/>
          </w:tcPr>
          <w:p w14:paraId="27B7AB34" w14:textId="77777777" w:rsidR="00840E39" w:rsidRDefault="00840E39" w:rsidP="00840E39">
            <w:pPr>
              <w:rPr>
                <w:b/>
                <w:bCs/>
              </w:rPr>
            </w:pPr>
            <w:r>
              <w:rPr>
                <w:b/>
                <w:bCs/>
              </w:rPr>
              <w:t>Data Sharing Agreement</w:t>
            </w:r>
          </w:p>
        </w:tc>
      </w:tr>
      <w:tr w:rsidR="00840E39" w14:paraId="636283FC" w14:textId="77777777" w:rsidTr="00840E39">
        <w:trPr>
          <w:trHeight w:val="3769"/>
        </w:trPr>
        <w:tc>
          <w:tcPr>
            <w:tcW w:w="9016" w:type="dxa"/>
          </w:tcPr>
          <w:p w14:paraId="5F3B3131" w14:textId="77777777" w:rsidR="00840E39" w:rsidRDefault="00840E39" w:rsidP="00840E39">
            <w:r>
              <w:t xml:space="preserve">As part of the administration, monitoring and evaluation of this scheme, applicants will be required to share relevant project information with Transport Scotland. </w:t>
            </w:r>
          </w:p>
          <w:p w14:paraId="7CDB03E2" w14:textId="77777777" w:rsidR="00840E39" w:rsidRDefault="00840E39" w:rsidP="00840E39">
            <w:r>
              <w:t>Any data shared will be proportionate and limited to that necessary for the effective delivery and evaluation of the scheme. Information will be transferred using appropriate secure methods and managed in accordance with Transport Scotland’s information governance requirements.</w:t>
            </w:r>
          </w:p>
          <w:p w14:paraId="7930E232" w14:textId="77777777" w:rsidR="00840E39" w:rsidRDefault="00840E39" w:rsidP="00840E39">
            <w:r>
              <w:t>Shared data will be used solely for purposes connected with this scheme and will not be disclosed to third parties except where required by law or with prior agreement. No personal data or sensitive financial information is expected to be included within the scope of this data sharing.</w:t>
            </w:r>
          </w:p>
        </w:tc>
      </w:tr>
    </w:tbl>
    <w:p w14:paraId="10DF5D32" w14:textId="77777777" w:rsidR="00840E39" w:rsidRDefault="00840E39" w:rsidP="00F52E00"/>
    <w:tbl>
      <w:tblPr>
        <w:tblStyle w:val="TableGrid"/>
        <w:tblpPr w:leftFromText="180" w:rightFromText="180" w:vertAnchor="text" w:horzAnchor="margin" w:tblpY="159"/>
        <w:tblW w:w="0" w:type="auto"/>
        <w:tblLook w:val="04A0" w:firstRow="1" w:lastRow="0" w:firstColumn="1" w:lastColumn="0" w:noHBand="0" w:noVBand="1"/>
      </w:tblPr>
      <w:tblGrid>
        <w:gridCol w:w="9016"/>
      </w:tblGrid>
      <w:tr w:rsidR="00A128CD" w14:paraId="4AC31064" w14:textId="77777777" w:rsidTr="00A128CD">
        <w:trPr>
          <w:trHeight w:val="300"/>
        </w:trPr>
        <w:tc>
          <w:tcPr>
            <w:tcW w:w="9016" w:type="dxa"/>
            <w:shd w:val="clear" w:color="auto" w:fill="212192" w:themeFill="accent1"/>
          </w:tcPr>
          <w:p w14:paraId="77B736ED" w14:textId="77777777" w:rsidR="00A128CD" w:rsidRDefault="00A128CD" w:rsidP="00A128CD">
            <w:pPr>
              <w:rPr>
                <w:b/>
                <w:bCs/>
              </w:rPr>
            </w:pPr>
            <w:r w:rsidRPr="6CD58E2A">
              <w:rPr>
                <w:b/>
                <w:bCs/>
              </w:rPr>
              <w:t xml:space="preserve">Heriot Watt University  </w:t>
            </w:r>
          </w:p>
        </w:tc>
      </w:tr>
      <w:tr w:rsidR="00A128CD" w14:paraId="2710CBA7" w14:textId="77777777" w:rsidTr="00A128CD">
        <w:trPr>
          <w:trHeight w:val="300"/>
        </w:trPr>
        <w:tc>
          <w:tcPr>
            <w:tcW w:w="9016" w:type="dxa"/>
          </w:tcPr>
          <w:p w14:paraId="3858B48E" w14:textId="77777777" w:rsidR="00A128CD" w:rsidRDefault="00A128CD" w:rsidP="00A128CD">
            <w:r>
              <w:t xml:space="preserve">Transport Scotland has been working with </w:t>
            </w:r>
            <w:hyperlink r:id="rId12">
              <w:r w:rsidRPr="6CD58E2A">
                <w:rPr>
                  <w:rStyle w:val="Hyperlink"/>
                </w:rPr>
                <w:t>Heriot-Watt University</w:t>
              </w:r>
            </w:hyperlink>
            <w:r>
              <w:t xml:space="preserve"> to develop a data-driven assessment of the critical locations for charging and refuelling infrastructure for zero emission HGVs in Scotland. </w:t>
            </w:r>
          </w:p>
          <w:p w14:paraId="3E137876" w14:textId="77777777" w:rsidR="00A128CD" w:rsidRDefault="00A128CD" w:rsidP="00A128CD">
            <w:r>
              <w:t xml:space="preserve">Journey data from HGV fleets is key to this analysis. The first iteration of the work was published and available </w:t>
            </w:r>
            <w:hyperlink r:id="rId13">
              <w:r w:rsidRPr="6CD58E2A">
                <w:rPr>
                  <w:rStyle w:val="Hyperlink"/>
                </w:rPr>
                <w:t>here</w:t>
              </w:r>
            </w:hyperlink>
            <w:r>
              <w:t xml:space="preserve">. An updated version is due to be published in 2026. </w:t>
            </w:r>
          </w:p>
          <w:p w14:paraId="0C012EA5" w14:textId="77777777" w:rsidR="00A128CD" w:rsidRDefault="00A128CD" w:rsidP="00A128CD">
            <w:r>
              <w:t xml:space="preserve">If successful in accessing funding, Transport Scotland will provide Heriot Watt University with the final report to aid in this research. </w:t>
            </w:r>
          </w:p>
          <w:p w14:paraId="24673960" w14:textId="77777777" w:rsidR="00A128CD" w:rsidRDefault="00A128CD" w:rsidP="00A128CD">
            <w:r w:rsidRPr="00BF7EB1">
              <w:t>The data is stored securely, with protective data agreements and anonymisation used. No routes or depot locations are publicly visible</w:t>
            </w:r>
            <w:r>
              <w:t xml:space="preserve"> or shared with commercial organisations</w:t>
            </w:r>
            <w:r w:rsidRPr="00BF7EB1">
              <w:t>.</w:t>
            </w:r>
          </w:p>
        </w:tc>
      </w:tr>
    </w:tbl>
    <w:p w14:paraId="483A5549" w14:textId="77777777" w:rsidR="00033FD4" w:rsidRDefault="00033FD4" w:rsidP="6CD58E2A">
      <w:pPr>
        <w:spacing w:before="0" w:beforeAutospacing="0" w:after="0" w:afterAutospacing="0" w:line="240" w:lineRule="auto"/>
        <w:rPr>
          <w:rFonts w:eastAsia="Arial"/>
          <w:color w:val="000000" w:themeColor="text1"/>
        </w:rPr>
      </w:pPr>
    </w:p>
    <w:p w14:paraId="3DD3764C" w14:textId="77777777" w:rsidR="00840E39" w:rsidRDefault="00840E39" w:rsidP="6CD58E2A">
      <w:pPr>
        <w:spacing w:before="0" w:beforeAutospacing="0" w:after="0" w:afterAutospacing="0" w:line="240" w:lineRule="auto"/>
        <w:rPr>
          <w:rFonts w:eastAsia="Arial"/>
          <w:color w:val="000000" w:themeColor="text1"/>
        </w:rPr>
      </w:pPr>
    </w:p>
    <w:p w14:paraId="3FA136A1" w14:textId="77777777" w:rsidR="00840E39" w:rsidRDefault="00840E39" w:rsidP="6CD58E2A">
      <w:pPr>
        <w:spacing w:before="0" w:beforeAutospacing="0" w:after="0" w:afterAutospacing="0" w:line="240" w:lineRule="auto"/>
        <w:rPr>
          <w:rFonts w:eastAsia="Arial"/>
          <w:color w:val="000000" w:themeColor="text1"/>
        </w:rPr>
      </w:pPr>
    </w:p>
    <w:p w14:paraId="39FB95D8" w14:textId="77777777" w:rsidR="00840E39" w:rsidRDefault="00840E39" w:rsidP="6CD58E2A">
      <w:pPr>
        <w:spacing w:before="0" w:beforeAutospacing="0" w:after="0" w:afterAutospacing="0" w:line="240" w:lineRule="auto"/>
        <w:rPr>
          <w:rFonts w:eastAsia="Arial"/>
          <w:color w:val="000000" w:themeColor="text1"/>
        </w:rPr>
      </w:pPr>
    </w:p>
    <w:p w14:paraId="1BE3E577" w14:textId="77777777" w:rsidR="00840E39" w:rsidRDefault="00840E39" w:rsidP="6CD58E2A">
      <w:pPr>
        <w:spacing w:before="0" w:beforeAutospacing="0" w:after="0" w:afterAutospacing="0" w:line="240" w:lineRule="auto"/>
        <w:rPr>
          <w:rFonts w:eastAsia="Arial"/>
          <w:color w:val="000000" w:themeColor="text1"/>
        </w:rPr>
      </w:pPr>
    </w:p>
    <w:p w14:paraId="0018934A" w14:textId="77777777" w:rsidR="00840E39" w:rsidRDefault="00840E39" w:rsidP="6CD58E2A">
      <w:pPr>
        <w:spacing w:before="0" w:beforeAutospacing="0" w:after="0" w:afterAutospacing="0" w:line="240" w:lineRule="auto"/>
        <w:rPr>
          <w:rFonts w:eastAsia="Arial"/>
          <w:color w:val="000000" w:themeColor="text1"/>
        </w:rPr>
      </w:pPr>
    </w:p>
    <w:p w14:paraId="6011A225" w14:textId="77777777" w:rsidR="00840E39" w:rsidRDefault="00840E39" w:rsidP="6CD58E2A">
      <w:pPr>
        <w:spacing w:before="0" w:beforeAutospacing="0" w:after="0" w:afterAutospacing="0" w:line="240" w:lineRule="auto"/>
        <w:rPr>
          <w:rFonts w:eastAsia="Arial"/>
          <w:color w:val="000000" w:themeColor="text1"/>
        </w:rPr>
      </w:pPr>
    </w:p>
    <w:p w14:paraId="7E86A42F" w14:textId="77777777" w:rsidR="00840E39" w:rsidRDefault="00840E39" w:rsidP="6CD58E2A">
      <w:pPr>
        <w:spacing w:before="0" w:beforeAutospacing="0" w:after="0" w:afterAutospacing="0" w:line="240" w:lineRule="auto"/>
        <w:rPr>
          <w:rFonts w:eastAsia="Arial"/>
          <w:color w:val="000000" w:themeColor="text1"/>
        </w:rPr>
      </w:pPr>
    </w:p>
    <w:p w14:paraId="04FD41DB" w14:textId="77777777" w:rsidR="00840E39" w:rsidRDefault="00840E39" w:rsidP="6CD58E2A">
      <w:pPr>
        <w:spacing w:before="0" w:beforeAutospacing="0" w:after="0" w:afterAutospacing="0" w:line="240" w:lineRule="auto"/>
        <w:rPr>
          <w:rFonts w:eastAsia="Arial"/>
          <w:color w:val="000000" w:themeColor="text1"/>
        </w:rPr>
      </w:pPr>
    </w:p>
    <w:p w14:paraId="1E9DAB48" w14:textId="77777777" w:rsidR="00840E39" w:rsidRDefault="00840E39" w:rsidP="6CD58E2A">
      <w:pPr>
        <w:spacing w:before="0" w:beforeAutospacing="0" w:after="0" w:afterAutospacing="0" w:line="240" w:lineRule="auto"/>
        <w:rPr>
          <w:rFonts w:eastAsia="Arial"/>
          <w:color w:val="000000" w:themeColor="text1"/>
        </w:rPr>
      </w:pPr>
    </w:p>
    <w:p w14:paraId="76B8AAD7" w14:textId="77777777" w:rsidR="00840E39" w:rsidRDefault="00840E39" w:rsidP="6CD58E2A">
      <w:pPr>
        <w:spacing w:before="0" w:beforeAutospacing="0" w:after="0" w:afterAutospacing="0" w:line="240" w:lineRule="auto"/>
        <w:rPr>
          <w:rFonts w:eastAsia="Arial" w:cs="Arial"/>
          <w:color w:val="000000" w:themeColor="text1"/>
        </w:rPr>
      </w:pPr>
    </w:p>
    <w:tbl>
      <w:tblPr>
        <w:tblStyle w:val="TableGrid"/>
        <w:tblW w:w="0" w:type="auto"/>
        <w:tblLook w:val="04A0" w:firstRow="1" w:lastRow="0" w:firstColumn="1" w:lastColumn="0" w:noHBand="0" w:noVBand="1"/>
      </w:tblPr>
      <w:tblGrid>
        <w:gridCol w:w="9016"/>
      </w:tblGrid>
      <w:tr w:rsidR="00033FD4" w14:paraId="4D880A5F" w14:textId="77777777" w:rsidTr="00002E51">
        <w:trPr>
          <w:trHeight w:val="300"/>
        </w:trPr>
        <w:tc>
          <w:tcPr>
            <w:tcW w:w="9016" w:type="dxa"/>
            <w:shd w:val="clear" w:color="auto" w:fill="212192" w:themeFill="accent1"/>
          </w:tcPr>
          <w:p w14:paraId="48F3D6E6" w14:textId="11EB4132" w:rsidR="00033FD4" w:rsidRDefault="00033FD4" w:rsidP="00002E51">
            <w:pPr>
              <w:rPr>
                <w:b/>
                <w:bCs/>
              </w:rPr>
            </w:pPr>
            <w:r>
              <w:rPr>
                <w:b/>
                <w:bCs/>
              </w:rPr>
              <w:t xml:space="preserve">Third Party </w:t>
            </w:r>
            <w:r w:rsidR="00055449">
              <w:rPr>
                <w:b/>
                <w:bCs/>
              </w:rPr>
              <w:t>Organisations</w:t>
            </w:r>
            <w:r w:rsidRPr="6CD58E2A">
              <w:rPr>
                <w:b/>
                <w:bCs/>
              </w:rPr>
              <w:t xml:space="preserve"> </w:t>
            </w:r>
          </w:p>
        </w:tc>
      </w:tr>
      <w:tr w:rsidR="00033FD4" w14:paraId="1641EF2B" w14:textId="77777777" w:rsidTr="00002E51">
        <w:trPr>
          <w:trHeight w:val="300"/>
        </w:trPr>
        <w:tc>
          <w:tcPr>
            <w:tcW w:w="9016" w:type="dxa"/>
          </w:tcPr>
          <w:p w14:paraId="119C8372" w14:textId="77777777" w:rsidR="004E48E3" w:rsidRDefault="004E48E3" w:rsidP="00002E51">
            <w:r w:rsidRPr="004E48E3">
              <w:t xml:space="preserve">By participating in this initiative, the fleet operator agrees that their organisation’s contact details (such as company name and relevant representative information) may be shared with other participants through the consortium builder for the purpose of supporting future collaboration and consortium development. </w:t>
            </w:r>
          </w:p>
          <w:p w14:paraId="7FFF6BD7" w14:textId="77777777" w:rsidR="004E48E3" w:rsidRDefault="004E48E3" w:rsidP="00002E51">
            <w:r w:rsidRPr="004E48E3">
              <w:t xml:space="preserve">This information will be shared on a controlled basis and solely to enable partnership formation related to this work, and will not be disclosed to competitors or commercial organisations for unrelated purposes. </w:t>
            </w:r>
          </w:p>
          <w:p w14:paraId="78E996B0" w14:textId="176D19DC" w:rsidR="0069322C" w:rsidRDefault="004E48E3" w:rsidP="00002E51">
            <w:r w:rsidRPr="004E48E3">
              <w:t xml:space="preserve">The fleet operator also </w:t>
            </w:r>
            <w:r w:rsidR="00271EBC">
              <w:t>acknowledges that</w:t>
            </w:r>
            <w:r w:rsidRPr="004E48E3">
              <w:t xml:space="preserve"> the final report </w:t>
            </w:r>
            <w:r w:rsidR="000873A8">
              <w:t>will be</w:t>
            </w:r>
            <w:r w:rsidRPr="004E48E3">
              <w:t xml:space="preserve"> shared with trusted third</w:t>
            </w:r>
            <w:r w:rsidRPr="004E48E3">
              <w:rPr>
                <w:rFonts w:ascii="Cambria Math" w:hAnsi="Cambria Math" w:cs="Cambria Math"/>
              </w:rPr>
              <w:t>‑</w:t>
            </w:r>
            <w:r w:rsidRPr="004E48E3">
              <w:t>party organisations, including partners such as the Scottish Futures Trust, to support evidence</w:t>
            </w:r>
            <w:r w:rsidRPr="004E48E3">
              <w:rPr>
                <w:rFonts w:ascii="Cambria Math" w:hAnsi="Cambria Math" w:cs="Cambria Math"/>
              </w:rPr>
              <w:t>‑</w:t>
            </w:r>
            <w:r w:rsidRPr="004E48E3">
              <w:t xml:space="preserve">based policy development. </w:t>
            </w:r>
            <w:r w:rsidR="00E1675D" w:rsidRPr="00E1675D">
              <w:t>No commercially sensitive information will be shared with competitors or commercial organisations.</w:t>
            </w:r>
          </w:p>
          <w:p w14:paraId="150FB290" w14:textId="18DDB69A" w:rsidR="00E1675D" w:rsidRDefault="004E48E3" w:rsidP="00002E51">
            <w:r w:rsidRPr="004E48E3">
              <w:t>Any information used in reporting will be handled securely and, where appropriate, presented in a non</w:t>
            </w:r>
            <w:r w:rsidRPr="004E48E3">
              <w:rPr>
                <w:rFonts w:ascii="Cambria Math" w:hAnsi="Cambria Math" w:cs="Cambria Math"/>
              </w:rPr>
              <w:t>‑</w:t>
            </w:r>
            <w:r w:rsidRPr="004E48E3">
              <w:t xml:space="preserve">identifiable or aggregated form unless explicit </w:t>
            </w:r>
            <w:r w:rsidR="00271EBC">
              <w:t>agreement</w:t>
            </w:r>
            <w:r w:rsidRPr="004E48E3">
              <w:t xml:space="preserve"> has been provided</w:t>
            </w:r>
            <w:r w:rsidR="009D0DC1">
              <w:t>.</w:t>
            </w:r>
            <w:r w:rsidR="00E1675D">
              <w:t xml:space="preserve"> </w:t>
            </w:r>
          </w:p>
        </w:tc>
      </w:tr>
    </w:tbl>
    <w:p w14:paraId="2D14D0EA" w14:textId="77777777" w:rsidR="00033FD4" w:rsidRDefault="00033FD4" w:rsidP="6CD58E2A">
      <w:pPr>
        <w:spacing w:before="0" w:beforeAutospacing="0" w:after="0" w:afterAutospacing="0" w:line="240" w:lineRule="auto"/>
        <w:rPr>
          <w:rFonts w:eastAsia="Arial" w:cs="Arial"/>
          <w:color w:val="000000" w:themeColor="text1"/>
        </w:rPr>
      </w:pPr>
    </w:p>
    <w:p w14:paraId="1BDB658A" w14:textId="77777777" w:rsidR="00F52E00" w:rsidRDefault="00F52E00" w:rsidP="00F52E00">
      <w:pPr>
        <w:spacing w:before="0" w:beforeAutospacing="0" w:after="0" w:afterAutospacing="0" w:line="240" w:lineRule="auto"/>
        <w:rPr>
          <w:rFonts w:eastAsia="Arial" w:cs="Arial"/>
          <w:color w:val="000000" w:themeColor="text1"/>
        </w:rPr>
      </w:pPr>
    </w:p>
    <w:tbl>
      <w:tblPr>
        <w:tblStyle w:val="TableGrid"/>
        <w:tblpPr w:leftFromText="180" w:rightFromText="180" w:vertAnchor="text" w:horzAnchor="margin" w:tblpY="218"/>
        <w:tblW w:w="0" w:type="auto"/>
        <w:tblLook w:val="04A0" w:firstRow="1" w:lastRow="0" w:firstColumn="1" w:lastColumn="0" w:noHBand="0" w:noVBand="1"/>
      </w:tblPr>
      <w:tblGrid>
        <w:gridCol w:w="9016"/>
      </w:tblGrid>
      <w:tr w:rsidR="00840E39" w14:paraId="1E04D943" w14:textId="77777777" w:rsidTr="0030560B">
        <w:trPr>
          <w:trHeight w:val="300"/>
        </w:trPr>
        <w:tc>
          <w:tcPr>
            <w:tcW w:w="9016" w:type="dxa"/>
            <w:shd w:val="clear" w:color="auto" w:fill="212192" w:themeFill="accent1"/>
          </w:tcPr>
          <w:p w14:paraId="3050922F" w14:textId="77777777" w:rsidR="00840E39" w:rsidRDefault="00840E39" w:rsidP="0030560B">
            <w:pPr>
              <w:rPr>
                <w:b/>
                <w:bCs/>
              </w:rPr>
            </w:pPr>
            <w:r>
              <w:rPr>
                <w:b/>
                <w:bCs/>
              </w:rPr>
              <w:t>Privacy Agreement</w:t>
            </w:r>
          </w:p>
        </w:tc>
      </w:tr>
      <w:tr w:rsidR="00840E39" w14:paraId="612F5A32" w14:textId="77777777" w:rsidTr="0030560B">
        <w:trPr>
          <w:trHeight w:val="1219"/>
        </w:trPr>
        <w:tc>
          <w:tcPr>
            <w:tcW w:w="9016" w:type="dxa"/>
          </w:tcPr>
          <w:p w14:paraId="3B0F9E0E" w14:textId="1EE32E73" w:rsidR="00840E39" w:rsidRDefault="00840E39" w:rsidP="0030560B">
            <w:r w:rsidRPr="00A128CD">
              <w:t>Personal data will be processed in accordance with Transport Scotland’s Privacy Notice for this scheme, which explains how your information is used, shared and protected, and your rights.</w:t>
            </w:r>
            <w:r w:rsidR="005E2F31">
              <w:t xml:space="preserve"> </w:t>
            </w:r>
            <w:hyperlink r:id="rId14" w:history="1">
              <w:r w:rsidR="005E2F31" w:rsidRPr="005E2F31">
                <w:rPr>
                  <w:rStyle w:val="Hyperlink"/>
                </w:rPr>
                <w:t>View the Privacy Agreement</w:t>
              </w:r>
            </w:hyperlink>
            <w:r w:rsidR="005E2F31">
              <w:t>.</w:t>
            </w:r>
          </w:p>
        </w:tc>
      </w:tr>
    </w:tbl>
    <w:p w14:paraId="7392CA16" w14:textId="5880A71C" w:rsidR="00183B8E" w:rsidRPr="00183B8E" w:rsidRDefault="00183B8E" w:rsidP="00183B8E">
      <w:pPr>
        <w:spacing w:before="0" w:beforeAutospacing="0" w:after="0" w:afterAutospacing="0" w:line="240" w:lineRule="auto"/>
        <w:rPr>
          <w:rFonts w:ascii="Montserrat SemiBold" w:hAnsi="Montserrat SemiBold"/>
          <w:b/>
          <w:color w:val="212192"/>
          <w:kern w:val="24"/>
          <w:sz w:val="36"/>
        </w:rPr>
      </w:pPr>
      <w:r>
        <w:br w:type="page"/>
      </w:r>
    </w:p>
    <w:p w14:paraId="76DC0801" w14:textId="42B9B793" w:rsidR="00882ED8" w:rsidRDefault="00882ED8" w:rsidP="00882ED8">
      <w:pPr>
        <w:pStyle w:val="Heading3"/>
      </w:pPr>
      <w:bookmarkStart w:id="8" w:name="_Toc1441549575"/>
      <w:r>
        <w:lastRenderedPageBreak/>
        <w:t>Self-Assessment Checklist</w:t>
      </w:r>
      <w:bookmarkEnd w:id="8"/>
      <w:r>
        <w:t xml:space="preserve"> </w:t>
      </w:r>
    </w:p>
    <w:tbl>
      <w:tblPr>
        <w:tblStyle w:val="TableGrid1"/>
        <w:tblW w:w="9606" w:type="dxa"/>
        <w:tblCellMar>
          <w:top w:w="57" w:type="dxa"/>
          <w:bottom w:w="57" w:type="dxa"/>
        </w:tblCellMar>
        <w:tblLook w:val="04A0" w:firstRow="1" w:lastRow="0" w:firstColumn="1" w:lastColumn="0" w:noHBand="0" w:noVBand="1"/>
      </w:tblPr>
      <w:tblGrid>
        <w:gridCol w:w="811"/>
        <w:gridCol w:w="691"/>
        <w:gridCol w:w="8104"/>
      </w:tblGrid>
      <w:tr w:rsidR="00882ED8" w:rsidRPr="00D40A33" w14:paraId="45B3E34B" w14:textId="77777777" w:rsidTr="08BC11F2">
        <w:tc>
          <w:tcPr>
            <w:tcW w:w="811" w:type="dxa"/>
            <w:shd w:val="clear" w:color="auto" w:fill="212192" w:themeFill="accent1"/>
          </w:tcPr>
          <w:p w14:paraId="418DB301" w14:textId="77777777" w:rsidR="00882ED8" w:rsidRPr="00882ED8" w:rsidRDefault="00882ED8">
            <w:pPr>
              <w:pStyle w:val="Caption"/>
              <w:rPr>
                <w:rFonts w:cs="Arial"/>
                <w:b/>
                <w:bCs/>
                <w:color w:val="FFFFFF" w:themeColor="background1"/>
                <w:sz w:val="24"/>
              </w:rPr>
            </w:pPr>
            <w:r w:rsidRPr="00882ED8">
              <w:rPr>
                <w:rFonts w:cs="Arial"/>
                <w:b/>
                <w:bCs/>
                <w:color w:val="FFFFFF" w:themeColor="background1"/>
                <w:sz w:val="24"/>
              </w:rPr>
              <w:t>YES</w:t>
            </w:r>
          </w:p>
        </w:tc>
        <w:tc>
          <w:tcPr>
            <w:tcW w:w="691" w:type="dxa"/>
            <w:shd w:val="clear" w:color="auto" w:fill="212192" w:themeFill="accent1"/>
          </w:tcPr>
          <w:p w14:paraId="7419107E" w14:textId="77777777" w:rsidR="00882ED8" w:rsidRPr="00882ED8" w:rsidRDefault="00882ED8">
            <w:pPr>
              <w:pStyle w:val="Caption"/>
              <w:rPr>
                <w:rFonts w:cs="Arial"/>
                <w:b/>
                <w:bCs/>
                <w:color w:val="FFFFFF" w:themeColor="background1"/>
                <w:sz w:val="24"/>
              </w:rPr>
            </w:pPr>
            <w:r w:rsidRPr="00882ED8">
              <w:rPr>
                <w:rFonts w:cs="Arial"/>
                <w:b/>
                <w:bCs/>
                <w:color w:val="FFFFFF" w:themeColor="background1"/>
                <w:sz w:val="24"/>
              </w:rPr>
              <w:t>NO</w:t>
            </w:r>
          </w:p>
        </w:tc>
        <w:tc>
          <w:tcPr>
            <w:tcW w:w="8104" w:type="dxa"/>
            <w:shd w:val="clear" w:color="auto" w:fill="212192" w:themeFill="accent1"/>
          </w:tcPr>
          <w:p w14:paraId="009A9788" w14:textId="77777777" w:rsidR="00882ED8" w:rsidRPr="00D40A33" w:rsidRDefault="00882ED8">
            <w:pPr>
              <w:pStyle w:val="Caption"/>
              <w:rPr>
                <w:rFonts w:cs="Arial"/>
                <w:color w:val="FFFFFF" w:themeColor="background1"/>
                <w:sz w:val="24"/>
              </w:rPr>
            </w:pPr>
          </w:p>
        </w:tc>
      </w:tr>
      <w:tr w:rsidR="00882ED8" w:rsidRPr="00E95D7F" w14:paraId="19870790" w14:textId="77777777" w:rsidTr="08BC11F2">
        <w:sdt>
          <w:sdtPr>
            <w:rPr>
              <w:rFonts w:cs="Arial"/>
            </w:rPr>
            <w:id w:val="347531167"/>
            <w14:checkbox>
              <w14:checked w14:val="0"/>
              <w14:checkedState w14:val="2612" w14:font="MS Gothic"/>
              <w14:uncheckedState w14:val="2610" w14:font="MS Gothic"/>
            </w14:checkbox>
          </w:sdtPr>
          <w:sdtEndPr/>
          <w:sdtContent>
            <w:tc>
              <w:tcPr>
                <w:tcW w:w="811" w:type="dxa"/>
              </w:tcPr>
              <w:p w14:paraId="21239881"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486856353"/>
            <w14:checkbox>
              <w14:checked w14:val="0"/>
              <w14:checkedState w14:val="2612" w14:font="MS Gothic"/>
              <w14:uncheckedState w14:val="2610" w14:font="MS Gothic"/>
            </w14:checkbox>
          </w:sdtPr>
          <w:sdtEndPr/>
          <w:sdtContent>
            <w:tc>
              <w:tcPr>
                <w:tcW w:w="691" w:type="dxa"/>
              </w:tcPr>
              <w:p w14:paraId="6D9E4D26"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tc>
          <w:tcPr>
            <w:tcW w:w="8104" w:type="dxa"/>
          </w:tcPr>
          <w:p w14:paraId="6D02A529" w14:textId="1180A30B" w:rsidR="00882ED8" w:rsidRPr="00627260" w:rsidRDefault="00C52482">
            <w:pPr>
              <w:rPr>
                <w:rFonts w:cs="Arial"/>
              </w:rPr>
            </w:pPr>
            <w:r>
              <w:rPr>
                <w:rFonts w:cs="Arial"/>
              </w:rPr>
              <w:t xml:space="preserve">The </w:t>
            </w:r>
            <w:r w:rsidR="00581118">
              <w:rPr>
                <w:rFonts w:cs="Arial"/>
              </w:rPr>
              <w:t>Fleet O</w:t>
            </w:r>
            <w:r w:rsidR="00C0705B">
              <w:rPr>
                <w:rFonts w:cs="Arial"/>
              </w:rPr>
              <w:t>perator</w:t>
            </w:r>
            <w:r w:rsidR="00882ED8">
              <w:rPr>
                <w:rFonts w:cs="Arial"/>
              </w:rPr>
              <w:t xml:space="preserve"> has</w:t>
            </w:r>
            <w:r w:rsidR="000D2C4B">
              <w:rPr>
                <w:rFonts w:cs="Arial"/>
              </w:rPr>
              <w:t xml:space="preserve"> </w:t>
            </w:r>
            <w:r w:rsidR="7333DA46">
              <w:rPr>
                <w:rFonts w:cs="Arial"/>
              </w:rPr>
              <w:t>100</w:t>
            </w:r>
            <w:r w:rsidR="00882ED8">
              <w:rPr>
                <w:rFonts w:cs="Arial"/>
              </w:rPr>
              <w:t xml:space="preserve"> heavy goods vehicles (HGVs)</w:t>
            </w:r>
            <w:r w:rsidR="000D2C4B">
              <w:rPr>
                <w:rStyle w:val="FootnoteReference"/>
                <w:rFonts w:cs="Arial"/>
              </w:rPr>
              <w:footnoteReference w:id="1"/>
            </w:r>
            <w:r w:rsidR="00882ED8">
              <w:rPr>
                <w:rFonts w:cs="Arial"/>
              </w:rPr>
              <w:t xml:space="preserve"> or fewer in the total fleet.   </w:t>
            </w:r>
          </w:p>
        </w:tc>
      </w:tr>
      <w:tr w:rsidR="00882ED8" w:rsidRPr="00E95D7F" w14:paraId="768A82B9" w14:textId="77777777" w:rsidTr="08BC11F2">
        <w:sdt>
          <w:sdtPr>
            <w:rPr>
              <w:rFonts w:cs="Arial"/>
            </w:rPr>
            <w:id w:val="-860202557"/>
            <w14:checkbox>
              <w14:checked w14:val="0"/>
              <w14:checkedState w14:val="2612" w14:font="MS Gothic"/>
              <w14:uncheckedState w14:val="2610" w14:font="MS Gothic"/>
            </w14:checkbox>
          </w:sdtPr>
          <w:sdtEndPr/>
          <w:sdtContent>
            <w:tc>
              <w:tcPr>
                <w:tcW w:w="811" w:type="dxa"/>
              </w:tcPr>
              <w:p w14:paraId="6C39E7EA"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42274573"/>
            <w14:checkbox>
              <w14:checked w14:val="0"/>
              <w14:checkedState w14:val="2612" w14:font="MS Gothic"/>
              <w14:uncheckedState w14:val="2610" w14:font="MS Gothic"/>
            </w14:checkbox>
          </w:sdtPr>
          <w:sdtEndPr/>
          <w:sdtContent>
            <w:tc>
              <w:tcPr>
                <w:tcW w:w="691" w:type="dxa"/>
              </w:tcPr>
              <w:p w14:paraId="0482FC97"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tc>
          <w:tcPr>
            <w:tcW w:w="8104" w:type="dxa"/>
          </w:tcPr>
          <w:p w14:paraId="3020D4A5" w14:textId="549F43B6" w:rsidR="00882ED8" w:rsidRPr="00627260" w:rsidRDefault="00581118">
            <w:pPr>
              <w:rPr>
                <w:rFonts w:cs="Arial"/>
              </w:rPr>
            </w:pPr>
            <w:r>
              <w:rPr>
                <w:rFonts w:cs="Arial"/>
              </w:rPr>
              <w:t>The Fleet Operator</w:t>
            </w:r>
            <w:r w:rsidR="00882ED8" w:rsidRPr="00627260">
              <w:rPr>
                <w:rFonts w:cs="Arial"/>
              </w:rPr>
              <w:t xml:space="preserve"> has a UK bank account, annual accounts (approved by its management committee or board) and control over all income and expenditure.</w:t>
            </w:r>
          </w:p>
        </w:tc>
      </w:tr>
      <w:tr w:rsidR="00882ED8" w:rsidRPr="00E95D7F" w14:paraId="01764FF5" w14:textId="77777777" w:rsidTr="08BC11F2">
        <w:trPr>
          <w:trHeight w:val="931"/>
        </w:trPr>
        <w:sdt>
          <w:sdtPr>
            <w:rPr>
              <w:rFonts w:cs="Arial"/>
            </w:rPr>
            <w:id w:val="-734318220"/>
            <w14:checkbox>
              <w14:checked w14:val="0"/>
              <w14:checkedState w14:val="2612" w14:font="MS Gothic"/>
              <w14:uncheckedState w14:val="2610" w14:font="MS Gothic"/>
            </w14:checkbox>
          </w:sdtPr>
          <w:sdtEndPr/>
          <w:sdtContent>
            <w:tc>
              <w:tcPr>
                <w:tcW w:w="811" w:type="dxa"/>
              </w:tcPr>
              <w:p w14:paraId="601E38A7" w14:textId="77777777" w:rsidR="00882ED8" w:rsidRPr="00E95D7F" w:rsidRDefault="00882ED8">
                <w:pPr>
                  <w:rPr>
                    <w:rFonts w:cs="Arial"/>
                    <w:szCs w:val="24"/>
                  </w:rPr>
                </w:pPr>
                <w:r w:rsidRPr="00E95D7F">
                  <w:rPr>
                    <w:rFonts w:ascii="MS Gothic" w:eastAsia="MS Gothic" w:hAnsi="MS Gothic" w:cs="MS Gothic" w:hint="eastAsia"/>
                    <w:szCs w:val="24"/>
                  </w:rPr>
                  <w:t>☐</w:t>
                </w:r>
              </w:p>
            </w:tc>
          </w:sdtContent>
        </w:sdt>
        <w:sdt>
          <w:sdtPr>
            <w:rPr>
              <w:rFonts w:cs="Arial"/>
            </w:rPr>
            <w:id w:val="1950196337"/>
            <w14:checkbox>
              <w14:checked w14:val="0"/>
              <w14:checkedState w14:val="2612" w14:font="MS Gothic"/>
              <w14:uncheckedState w14:val="2610" w14:font="MS Gothic"/>
            </w14:checkbox>
          </w:sdtPr>
          <w:sdtEndPr/>
          <w:sdtContent>
            <w:tc>
              <w:tcPr>
                <w:tcW w:w="691" w:type="dxa"/>
              </w:tcPr>
              <w:p w14:paraId="027046E6" w14:textId="56AAA42C" w:rsidR="00882ED8" w:rsidRPr="00E95D7F" w:rsidRDefault="00882ED8">
                <w:pPr>
                  <w:rPr>
                    <w:rFonts w:cs="Arial"/>
                    <w:szCs w:val="24"/>
                  </w:rPr>
                </w:pPr>
                <w:r>
                  <w:rPr>
                    <w:rFonts w:ascii="MS Gothic" w:eastAsia="MS Gothic" w:hAnsi="MS Gothic" w:cs="Arial" w:hint="eastAsia"/>
                    <w:szCs w:val="24"/>
                  </w:rPr>
                  <w:t>☐</w:t>
                </w:r>
              </w:p>
            </w:tc>
          </w:sdtContent>
        </w:sdt>
        <w:tc>
          <w:tcPr>
            <w:tcW w:w="8104" w:type="dxa"/>
          </w:tcPr>
          <w:p w14:paraId="285C8C12" w14:textId="4EE2001D" w:rsidR="00882ED8" w:rsidRPr="00627260" w:rsidRDefault="00882ED8">
            <w:pPr>
              <w:rPr>
                <w:rFonts w:cs="Arial"/>
              </w:rPr>
            </w:pPr>
            <w:r>
              <w:rPr>
                <w:rFonts w:cs="Arial"/>
              </w:rPr>
              <w:t>I understand that this funding is only available for financial year 202</w:t>
            </w:r>
            <w:r w:rsidR="0054678A">
              <w:rPr>
                <w:rFonts w:cs="Arial"/>
              </w:rPr>
              <w:t>6</w:t>
            </w:r>
            <w:r>
              <w:rPr>
                <w:rFonts w:cs="Arial"/>
              </w:rPr>
              <w:t>-2</w:t>
            </w:r>
            <w:r w:rsidR="0054678A">
              <w:rPr>
                <w:rFonts w:cs="Arial"/>
              </w:rPr>
              <w:t>7</w:t>
            </w:r>
            <w:r>
              <w:rPr>
                <w:rFonts w:cs="Arial"/>
              </w:rPr>
              <w:t xml:space="preserve"> and that the funded analytical activity will need to be completed and evidence provided of this in order to claim funding. Any work completed after </w:t>
            </w:r>
            <w:r w:rsidR="002A6CBF">
              <w:rPr>
                <w:rFonts w:cs="Arial"/>
              </w:rPr>
              <w:t>1</w:t>
            </w:r>
            <w:r w:rsidR="001D1618">
              <w:rPr>
                <w:rFonts w:cs="Arial"/>
              </w:rPr>
              <w:t>2</w:t>
            </w:r>
            <w:r w:rsidR="002A6CBF" w:rsidRPr="002A6CBF">
              <w:rPr>
                <w:rFonts w:cs="Arial"/>
                <w:vertAlign w:val="superscript"/>
              </w:rPr>
              <w:t>th</w:t>
            </w:r>
            <w:r w:rsidR="002A6CBF">
              <w:rPr>
                <w:rFonts w:cs="Arial"/>
              </w:rPr>
              <w:t xml:space="preserve"> </w:t>
            </w:r>
            <w:r w:rsidR="001D1618">
              <w:rPr>
                <w:rFonts w:cs="Arial"/>
              </w:rPr>
              <w:t>March</w:t>
            </w:r>
            <w:r>
              <w:rPr>
                <w:rFonts w:cs="Arial"/>
              </w:rPr>
              <w:t xml:space="preserve"> 202</w:t>
            </w:r>
            <w:r w:rsidR="00AD4DD2">
              <w:rPr>
                <w:rFonts w:cs="Arial"/>
              </w:rPr>
              <w:t>7</w:t>
            </w:r>
            <w:r>
              <w:rPr>
                <w:rFonts w:cs="Arial"/>
              </w:rPr>
              <w:t xml:space="preserve"> cannot be claimed under this grant funding. </w:t>
            </w:r>
          </w:p>
        </w:tc>
      </w:tr>
      <w:tr w:rsidR="00882ED8" w:rsidRPr="00E95D7F" w14:paraId="0FB34015" w14:textId="77777777" w:rsidTr="08BC11F2">
        <w:trPr>
          <w:trHeight w:val="931"/>
        </w:trPr>
        <w:sdt>
          <w:sdtPr>
            <w:rPr>
              <w:rFonts w:cs="Arial"/>
            </w:rPr>
            <w:id w:val="908500031"/>
            <w14:checkbox>
              <w14:checked w14:val="0"/>
              <w14:checkedState w14:val="2612" w14:font="MS Gothic"/>
              <w14:uncheckedState w14:val="2610" w14:font="MS Gothic"/>
            </w14:checkbox>
          </w:sdtPr>
          <w:sdtEndPr/>
          <w:sdtContent>
            <w:tc>
              <w:tcPr>
                <w:tcW w:w="811" w:type="dxa"/>
              </w:tcPr>
              <w:p w14:paraId="58BD4E16" w14:textId="751FAF06" w:rsidR="00882ED8" w:rsidRPr="00E95D7F" w:rsidRDefault="00882ED8" w:rsidP="00882ED8">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836874208"/>
            <w14:checkbox>
              <w14:checked w14:val="0"/>
              <w14:checkedState w14:val="2612" w14:font="MS Gothic"/>
              <w14:uncheckedState w14:val="2610" w14:font="MS Gothic"/>
            </w14:checkbox>
          </w:sdtPr>
          <w:sdtEndPr/>
          <w:sdtContent>
            <w:tc>
              <w:tcPr>
                <w:tcW w:w="691" w:type="dxa"/>
              </w:tcPr>
              <w:p w14:paraId="716986EB" w14:textId="49550FE2" w:rsidR="00882ED8" w:rsidRPr="00E95D7F" w:rsidRDefault="00882ED8" w:rsidP="00882ED8">
                <w:pPr>
                  <w:rPr>
                    <w:rFonts w:ascii="MS Gothic" w:eastAsia="MS Gothic" w:hAnsi="MS Gothic" w:cs="MS Gothic"/>
                    <w:szCs w:val="24"/>
                  </w:rPr>
                </w:pPr>
                <w:r>
                  <w:rPr>
                    <w:rFonts w:ascii="MS Gothic" w:eastAsia="MS Gothic" w:hAnsi="MS Gothic" w:cs="Arial" w:hint="eastAsia"/>
                    <w:szCs w:val="24"/>
                  </w:rPr>
                  <w:t>☐</w:t>
                </w:r>
              </w:p>
            </w:tc>
          </w:sdtContent>
        </w:sdt>
        <w:tc>
          <w:tcPr>
            <w:tcW w:w="8104" w:type="dxa"/>
          </w:tcPr>
          <w:p w14:paraId="7869D8E8" w14:textId="70D5E1CE" w:rsidR="00882ED8" w:rsidRDefault="00882ED8" w:rsidP="00882ED8">
            <w:pPr>
              <w:rPr>
                <w:rFonts w:cs="Arial"/>
              </w:rPr>
            </w:pPr>
            <w:r>
              <w:rPr>
                <w:rFonts w:cs="Arial"/>
              </w:rPr>
              <w:t>I understand the total amount of funding is capped at £</w:t>
            </w:r>
            <w:r w:rsidR="002A6CBF">
              <w:rPr>
                <w:rFonts w:cs="Arial"/>
              </w:rPr>
              <w:t>15</w:t>
            </w:r>
            <w:r>
              <w:rPr>
                <w:rFonts w:cs="Arial"/>
              </w:rPr>
              <w:t xml:space="preserve">,000 per organisation. </w:t>
            </w:r>
          </w:p>
        </w:tc>
      </w:tr>
      <w:tr w:rsidR="6CD58E2A" w14:paraId="622D29C7" w14:textId="77777777" w:rsidTr="08BC11F2">
        <w:trPr>
          <w:trHeight w:val="931"/>
        </w:trPr>
        <w:tc>
          <w:tcPr>
            <w:tcW w:w="811" w:type="dxa"/>
          </w:tcPr>
          <w:sdt>
            <w:sdtPr>
              <w:rPr>
                <w:rFonts w:cs="Arial"/>
              </w:rPr>
              <w:id w:val="262531182"/>
              <w14:checkbox>
                <w14:checked w14:val="0"/>
                <w14:checkedState w14:val="2612" w14:font="MS Gothic"/>
                <w14:uncheckedState w14:val="2610" w14:font="MS Gothic"/>
              </w14:checkbox>
            </w:sdtPr>
            <w:sdtEndPr/>
            <w:sdtContent>
              <w:p w14:paraId="3775BE1D" w14:textId="49550FE2" w:rsidR="737A01BB" w:rsidRDefault="737A01BB" w:rsidP="6CD58E2A">
                <w:pPr>
                  <w:rPr>
                    <w:rFonts w:ascii="MS Gothic" w:eastAsia="MS Gothic" w:hAnsi="MS Gothic" w:cs="MS Gothic"/>
                  </w:rPr>
                </w:pPr>
                <w:r w:rsidRPr="6CD58E2A">
                  <w:rPr>
                    <w:rFonts w:ascii="MS Gothic" w:eastAsia="MS Gothic" w:hAnsi="MS Gothic" w:cs="Arial"/>
                  </w:rPr>
                  <w:t>☐</w:t>
                </w:r>
              </w:p>
            </w:sdtContent>
          </w:sdt>
          <w:p w14:paraId="4C191F51" w14:textId="42454A4A" w:rsidR="6CD58E2A" w:rsidRDefault="6CD58E2A" w:rsidP="6CD58E2A">
            <w:pPr>
              <w:rPr>
                <w:rFonts w:ascii="MS Gothic" w:eastAsia="MS Gothic" w:hAnsi="MS Gothic" w:cs="MS Gothic"/>
              </w:rPr>
            </w:pPr>
          </w:p>
        </w:tc>
        <w:tc>
          <w:tcPr>
            <w:tcW w:w="691" w:type="dxa"/>
          </w:tcPr>
          <w:sdt>
            <w:sdtPr>
              <w:rPr>
                <w:rFonts w:cs="Arial"/>
              </w:rPr>
              <w:id w:val="1393967782"/>
              <w14:checkbox>
                <w14:checked w14:val="0"/>
                <w14:checkedState w14:val="2612" w14:font="MS Gothic"/>
                <w14:uncheckedState w14:val="2610" w14:font="MS Gothic"/>
              </w14:checkbox>
            </w:sdtPr>
            <w:sdtEndPr/>
            <w:sdtContent>
              <w:p w14:paraId="427BF2FE" w14:textId="49550FE2" w:rsidR="737A01BB" w:rsidRDefault="737A01BB" w:rsidP="6CD58E2A">
                <w:pPr>
                  <w:rPr>
                    <w:rFonts w:ascii="MS Gothic" w:eastAsia="MS Gothic" w:hAnsi="MS Gothic" w:cs="MS Gothic"/>
                  </w:rPr>
                </w:pPr>
                <w:r w:rsidRPr="6CD58E2A">
                  <w:rPr>
                    <w:rFonts w:ascii="MS Gothic" w:eastAsia="MS Gothic" w:hAnsi="MS Gothic" w:cs="Arial"/>
                  </w:rPr>
                  <w:t>☐</w:t>
                </w:r>
              </w:p>
            </w:sdtContent>
          </w:sdt>
          <w:p w14:paraId="0787810C" w14:textId="457822F4" w:rsidR="6CD58E2A" w:rsidRDefault="6CD58E2A" w:rsidP="6CD58E2A">
            <w:pPr>
              <w:rPr>
                <w:rFonts w:ascii="MS Gothic" w:eastAsia="MS Gothic" w:hAnsi="MS Gothic" w:cs="Arial"/>
              </w:rPr>
            </w:pPr>
          </w:p>
        </w:tc>
        <w:tc>
          <w:tcPr>
            <w:tcW w:w="8104" w:type="dxa"/>
          </w:tcPr>
          <w:p w14:paraId="126055AC" w14:textId="5D49F6EE" w:rsidR="0D199B1D" w:rsidRDefault="0D199B1D" w:rsidP="08BC11F2">
            <w:pPr>
              <w:rPr>
                <w:rFonts w:cs="Arial"/>
              </w:rPr>
            </w:pPr>
            <w:r w:rsidRPr="08BC11F2">
              <w:rPr>
                <w:rFonts w:cs="Arial"/>
              </w:rPr>
              <w:t xml:space="preserve">The final fleet </w:t>
            </w:r>
            <w:r w:rsidR="00A20B80" w:rsidRPr="08BC11F2">
              <w:rPr>
                <w:rFonts w:cs="Arial"/>
              </w:rPr>
              <w:t xml:space="preserve">analysis </w:t>
            </w:r>
            <w:r w:rsidRPr="08BC11F2">
              <w:rPr>
                <w:rFonts w:cs="Arial"/>
              </w:rPr>
              <w:t>report will be structured with the fleet operator in mind and will meet the</w:t>
            </w:r>
            <w:r w:rsidR="6D2FE299" w:rsidRPr="08BC11F2">
              <w:rPr>
                <w:rFonts w:cs="Arial"/>
              </w:rPr>
              <w:t xml:space="preserve"> report</w:t>
            </w:r>
            <w:r w:rsidRPr="08BC11F2">
              <w:rPr>
                <w:rFonts w:cs="Arial"/>
              </w:rPr>
              <w:t xml:space="preserve"> requirements</w:t>
            </w:r>
            <w:r w:rsidR="79CA1A54" w:rsidRPr="08BC11F2">
              <w:rPr>
                <w:rFonts w:cs="Arial"/>
              </w:rPr>
              <w:t>, as</w:t>
            </w:r>
            <w:r w:rsidRPr="08BC11F2">
              <w:rPr>
                <w:rFonts w:cs="Arial"/>
              </w:rPr>
              <w:t xml:space="preserve"> set out in </w:t>
            </w:r>
            <w:hyperlink r:id="rId15" w:history="1">
              <w:r w:rsidRPr="005E2F31">
                <w:rPr>
                  <w:rStyle w:val="Hyperlink"/>
                  <w:rFonts w:cs="Arial"/>
                </w:rPr>
                <w:t>Annex A</w:t>
              </w:r>
            </w:hyperlink>
            <w:r w:rsidRPr="08BC11F2">
              <w:rPr>
                <w:rFonts w:cs="Arial"/>
              </w:rPr>
              <w:t xml:space="preserve"> of the guidance</w:t>
            </w:r>
            <w:r w:rsidR="580DB08D" w:rsidRPr="08BC11F2">
              <w:rPr>
                <w:rFonts w:cs="Arial"/>
              </w:rPr>
              <w:t xml:space="preserve">, as much as able. </w:t>
            </w:r>
          </w:p>
        </w:tc>
      </w:tr>
      <w:tr w:rsidR="000D2C4B" w:rsidRPr="00E95D7F" w14:paraId="7544CDE0" w14:textId="77777777" w:rsidTr="08BC11F2">
        <w:trPr>
          <w:trHeight w:val="931"/>
        </w:trPr>
        <w:sdt>
          <w:sdtPr>
            <w:rPr>
              <w:rFonts w:cs="Arial"/>
            </w:rPr>
            <w:id w:val="1866709620"/>
            <w14:checkbox>
              <w14:checked w14:val="0"/>
              <w14:checkedState w14:val="2612" w14:font="MS Gothic"/>
              <w14:uncheckedState w14:val="2610" w14:font="MS Gothic"/>
            </w14:checkbox>
          </w:sdtPr>
          <w:sdtEndPr/>
          <w:sdtContent>
            <w:tc>
              <w:tcPr>
                <w:tcW w:w="811" w:type="dxa"/>
              </w:tcPr>
              <w:p w14:paraId="51C806FA" w14:textId="110F654F" w:rsidR="000D2C4B" w:rsidRPr="00E95D7F" w:rsidRDefault="000D2C4B" w:rsidP="000D2C4B">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321234746"/>
            <w14:checkbox>
              <w14:checked w14:val="0"/>
              <w14:checkedState w14:val="2612" w14:font="MS Gothic"/>
              <w14:uncheckedState w14:val="2610" w14:font="MS Gothic"/>
            </w14:checkbox>
          </w:sdtPr>
          <w:sdtEndPr/>
          <w:sdtContent>
            <w:tc>
              <w:tcPr>
                <w:tcW w:w="691" w:type="dxa"/>
              </w:tcPr>
              <w:p w14:paraId="01C07DC4" w14:textId="0780DEEF" w:rsidR="000D2C4B" w:rsidRDefault="00EF2340" w:rsidP="000D2C4B">
                <w:pPr>
                  <w:rPr>
                    <w:rFonts w:ascii="MS Gothic" w:eastAsia="MS Gothic" w:hAnsi="MS Gothic" w:cs="Arial"/>
                    <w:szCs w:val="24"/>
                  </w:rPr>
                </w:pPr>
                <w:r>
                  <w:rPr>
                    <w:rFonts w:ascii="MS Gothic" w:eastAsia="MS Gothic" w:hAnsi="MS Gothic" w:cs="Arial" w:hint="eastAsia"/>
                    <w:szCs w:val="24"/>
                  </w:rPr>
                  <w:t>☐</w:t>
                </w:r>
              </w:p>
            </w:tc>
          </w:sdtContent>
        </w:sdt>
        <w:tc>
          <w:tcPr>
            <w:tcW w:w="8104" w:type="dxa"/>
          </w:tcPr>
          <w:p w14:paraId="50A56C9E" w14:textId="16B50CF5" w:rsidR="002F0AE0" w:rsidRPr="002801AA" w:rsidRDefault="73B57A82" w:rsidP="000D2C4B">
            <w:pPr>
              <w:rPr>
                <w:rFonts w:cs="Arial"/>
              </w:rPr>
            </w:pPr>
            <w:r w:rsidRPr="08BC11F2">
              <w:rPr>
                <w:rFonts w:cs="Arial"/>
              </w:rPr>
              <w:t>T</w:t>
            </w:r>
            <w:r w:rsidR="00DF1D3B" w:rsidRPr="08BC11F2">
              <w:rPr>
                <w:rFonts w:cs="Arial"/>
              </w:rPr>
              <w:t xml:space="preserve">he Fleet </w:t>
            </w:r>
            <w:r w:rsidR="376E92B5" w:rsidRPr="08BC11F2">
              <w:rPr>
                <w:rFonts w:cs="Arial"/>
              </w:rPr>
              <w:t>O</w:t>
            </w:r>
            <w:r w:rsidR="00DF1D3B" w:rsidRPr="08BC11F2">
              <w:rPr>
                <w:rFonts w:cs="Arial"/>
              </w:rPr>
              <w:t>perator agrees</w:t>
            </w:r>
            <w:r w:rsidR="000D2C4B" w:rsidRPr="08BC11F2">
              <w:rPr>
                <w:rFonts w:cs="Arial"/>
              </w:rPr>
              <w:t xml:space="preserve"> for Transport Scotland to retain contact details </w:t>
            </w:r>
            <w:r w:rsidR="294E6C9A" w:rsidRPr="08BC11F2">
              <w:rPr>
                <w:rFonts w:cs="Arial"/>
              </w:rPr>
              <w:t>to</w:t>
            </w:r>
            <w:r w:rsidR="000D2C4B" w:rsidRPr="08BC11F2">
              <w:rPr>
                <w:rFonts w:cs="Arial"/>
              </w:rPr>
              <w:t xml:space="preserve"> provide </w:t>
            </w:r>
            <w:r w:rsidR="2B5FDD4B" w:rsidRPr="08BC11F2">
              <w:rPr>
                <w:rFonts w:cs="Arial"/>
              </w:rPr>
              <w:t>them</w:t>
            </w:r>
            <w:r w:rsidR="000D2C4B" w:rsidRPr="08BC11F2">
              <w:rPr>
                <w:rFonts w:cs="Arial"/>
              </w:rPr>
              <w:t xml:space="preserve"> with updates on HGV decarbonisation and any relevant opportunities.</w:t>
            </w:r>
          </w:p>
        </w:tc>
      </w:tr>
      <w:tr w:rsidR="6CD58E2A" w14:paraId="670D9934" w14:textId="77777777" w:rsidTr="08BC11F2">
        <w:trPr>
          <w:trHeight w:val="931"/>
        </w:trPr>
        <w:sdt>
          <w:sdtPr>
            <w:rPr>
              <w:rFonts w:cs="Arial"/>
            </w:rPr>
            <w:id w:val="739290406"/>
            <w14:checkbox>
              <w14:checked w14:val="0"/>
              <w14:checkedState w14:val="2612" w14:font="MS Gothic"/>
              <w14:uncheckedState w14:val="2610" w14:font="MS Gothic"/>
            </w14:checkbox>
          </w:sdtPr>
          <w:sdtEndPr/>
          <w:sdtContent>
            <w:tc>
              <w:tcPr>
                <w:tcW w:w="811" w:type="dxa"/>
              </w:tcPr>
              <w:p w14:paraId="0E3237B5" w14:textId="7350E24C" w:rsidR="6CD58E2A" w:rsidRDefault="00DA20F5" w:rsidP="6CD58E2A">
                <w:pPr>
                  <w:rPr>
                    <w:rFonts w:ascii="MS Gothic" w:eastAsia="MS Gothic" w:hAnsi="MS Gothic" w:cs="MS Gothic"/>
                  </w:rPr>
                </w:pPr>
                <w:r w:rsidRPr="00E95D7F">
                  <w:rPr>
                    <w:rFonts w:ascii="MS Gothic" w:eastAsia="MS Gothic" w:hAnsi="MS Gothic" w:cs="MS Gothic" w:hint="eastAsia"/>
                    <w:szCs w:val="24"/>
                  </w:rPr>
                  <w:t>☐</w:t>
                </w:r>
              </w:p>
            </w:tc>
          </w:sdtContent>
        </w:sdt>
        <w:sdt>
          <w:sdtPr>
            <w:rPr>
              <w:rFonts w:cs="Arial"/>
            </w:rPr>
            <w:id w:val="524526344"/>
            <w14:checkbox>
              <w14:checked w14:val="0"/>
              <w14:checkedState w14:val="2612" w14:font="MS Gothic"/>
              <w14:uncheckedState w14:val="2610" w14:font="MS Gothic"/>
            </w14:checkbox>
          </w:sdtPr>
          <w:sdtEndPr/>
          <w:sdtContent>
            <w:tc>
              <w:tcPr>
                <w:tcW w:w="691" w:type="dxa"/>
              </w:tcPr>
              <w:p w14:paraId="0BD00EBB" w14:textId="5D4FB3BF" w:rsidR="6CD58E2A" w:rsidRDefault="00DA20F5" w:rsidP="6CD58E2A">
                <w:pPr>
                  <w:rPr>
                    <w:rFonts w:ascii="MS Gothic" w:eastAsia="MS Gothic" w:hAnsi="MS Gothic" w:cs="Arial"/>
                  </w:rPr>
                </w:pPr>
                <w:r>
                  <w:rPr>
                    <w:rFonts w:ascii="MS Gothic" w:eastAsia="MS Gothic" w:hAnsi="MS Gothic" w:cs="Arial" w:hint="eastAsia"/>
                    <w:szCs w:val="24"/>
                  </w:rPr>
                  <w:t>☐</w:t>
                </w:r>
              </w:p>
            </w:tc>
          </w:sdtContent>
        </w:sdt>
        <w:tc>
          <w:tcPr>
            <w:tcW w:w="8104" w:type="dxa"/>
          </w:tcPr>
          <w:p w14:paraId="5049592A" w14:textId="2844410A" w:rsidR="223ED46F" w:rsidRPr="002801AA" w:rsidRDefault="2A536C57" w:rsidP="6CD58E2A">
            <w:r w:rsidRPr="08BC11F2">
              <w:rPr>
                <w:rFonts w:cs="Arial"/>
              </w:rPr>
              <w:t xml:space="preserve">The </w:t>
            </w:r>
            <w:r w:rsidR="00581118">
              <w:rPr>
                <w:rFonts w:cs="Arial"/>
              </w:rPr>
              <w:t>F</w:t>
            </w:r>
            <w:r w:rsidRPr="08BC11F2">
              <w:rPr>
                <w:rFonts w:cs="Arial"/>
              </w:rPr>
              <w:t xml:space="preserve">leet </w:t>
            </w:r>
            <w:r w:rsidR="00581118">
              <w:rPr>
                <w:rFonts w:cs="Arial"/>
              </w:rPr>
              <w:t>O</w:t>
            </w:r>
            <w:r w:rsidRPr="08BC11F2">
              <w:rPr>
                <w:rFonts w:cs="Arial"/>
              </w:rPr>
              <w:t>perator agrees for the final report to be shared with third party organisations for</w:t>
            </w:r>
            <w:r w:rsidR="139727DC" w:rsidRPr="08BC11F2">
              <w:rPr>
                <w:rFonts w:cs="Arial"/>
              </w:rPr>
              <w:t xml:space="preserve"> future</w:t>
            </w:r>
            <w:r w:rsidRPr="08BC11F2">
              <w:rPr>
                <w:rFonts w:cs="Arial"/>
              </w:rPr>
              <w:t xml:space="preserve"> policy development and research. That this information will not be shared with competitors or commercial organisations.    </w:t>
            </w:r>
          </w:p>
        </w:tc>
      </w:tr>
      <w:tr w:rsidR="00EF2340" w:rsidRPr="00E95D7F" w14:paraId="4D02F778" w14:textId="77777777" w:rsidTr="08BC11F2">
        <w:trPr>
          <w:trHeight w:val="931"/>
        </w:trPr>
        <w:sdt>
          <w:sdtPr>
            <w:rPr>
              <w:rFonts w:cs="Arial"/>
            </w:rPr>
            <w:id w:val="-1914076313"/>
            <w14:checkbox>
              <w14:checked w14:val="0"/>
              <w14:checkedState w14:val="2612" w14:font="MS Gothic"/>
              <w14:uncheckedState w14:val="2610" w14:font="MS Gothic"/>
            </w14:checkbox>
          </w:sdtPr>
          <w:sdtEndPr/>
          <w:sdtContent>
            <w:tc>
              <w:tcPr>
                <w:tcW w:w="811" w:type="dxa"/>
              </w:tcPr>
              <w:p w14:paraId="4E3CFCF3" w14:textId="3D68E42B" w:rsidR="00EF2340" w:rsidRPr="00E95D7F" w:rsidRDefault="00EF2340" w:rsidP="00EF2340">
                <w:pPr>
                  <w:rPr>
                    <w:rFonts w:ascii="MS Gothic" w:eastAsia="MS Gothic" w:hAnsi="MS Gothic" w:cs="MS Gothic"/>
                    <w:szCs w:val="24"/>
                  </w:rPr>
                </w:pPr>
                <w:r w:rsidRPr="00E95D7F">
                  <w:rPr>
                    <w:rFonts w:ascii="MS Gothic" w:eastAsia="MS Gothic" w:hAnsi="MS Gothic" w:cs="MS Gothic" w:hint="eastAsia"/>
                    <w:szCs w:val="24"/>
                  </w:rPr>
                  <w:t>☐</w:t>
                </w:r>
              </w:p>
            </w:tc>
          </w:sdtContent>
        </w:sdt>
        <w:sdt>
          <w:sdtPr>
            <w:rPr>
              <w:rFonts w:cs="Arial"/>
            </w:rPr>
            <w:id w:val="1602598466"/>
            <w14:checkbox>
              <w14:checked w14:val="0"/>
              <w14:checkedState w14:val="2612" w14:font="MS Gothic"/>
              <w14:uncheckedState w14:val="2610" w14:font="MS Gothic"/>
            </w14:checkbox>
          </w:sdtPr>
          <w:sdtEndPr/>
          <w:sdtContent>
            <w:tc>
              <w:tcPr>
                <w:tcW w:w="691" w:type="dxa"/>
              </w:tcPr>
              <w:p w14:paraId="14C0DFDB" w14:textId="587BC81E" w:rsidR="00EF2340" w:rsidRDefault="00EF2340" w:rsidP="00EF2340">
                <w:pPr>
                  <w:rPr>
                    <w:rFonts w:ascii="MS Gothic" w:eastAsia="MS Gothic" w:hAnsi="MS Gothic" w:cs="Arial"/>
                    <w:szCs w:val="24"/>
                  </w:rPr>
                </w:pPr>
                <w:r>
                  <w:rPr>
                    <w:rFonts w:ascii="MS Gothic" w:eastAsia="MS Gothic" w:hAnsi="MS Gothic" w:cs="Arial" w:hint="eastAsia"/>
                    <w:szCs w:val="24"/>
                  </w:rPr>
                  <w:t>☐</w:t>
                </w:r>
              </w:p>
            </w:tc>
          </w:sdtContent>
        </w:sdt>
        <w:tc>
          <w:tcPr>
            <w:tcW w:w="8104" w:type="dxa"/>
          </w:tcPr>
          <w:p w14:paraId="46588569" w14:textId="3C9463E1" w:rsidR="00EF2340" w:rsidRDefault="00EF2340" w:rsidP="00EF2340">
            <w:pPr>
              <w:rPr>
                <w:rFonts w:cs="Arial"/>
              </w:rPr>
            </w:pPr>
            <w:r>
              <w:rPr>
                <w:rFonts w:cs="Arial"/>
              </w:rPr>
              <w:t>I have completed the Fair Work First pro-forma</w:t>
            </w:r>
            <w:r w:rsidR="004F7C6D">
              <w:rPr>
                <w:rFonts w:cs="Arial"/>
              </w:rPr>
              <w:t xml:space="preserve">. </w:t>
            </w:r>
          </w:p>
        </w:tc>
      </w:tr>
    </w:tbl>
    <w:p w14:paraId="5AB42606" w14:textId="66CF9DDC" w:rsidR="00882ED8" w:rsidRDefault="00882ED8" w:rsidP="00882ED8">
      <w:pPr>
        <w:pStyle w:val="Heading3"/>
      </w:pPr>
    </w:p>
    <w:p w14:paraId="3C482C30" w14:textId="232EB35F" w:rsidR="00882ED8" w:rsidRDefault="00882ED8" w:rsidP="6CD58E2A"/>
    <w:p w14:paraId="38FDEA3B" w14:textId="41A7B54B" w:rsidR="00882ED8" w:rsidRDefault="00882ED8" w:rsidP="00882ED8">
      <w:pPr>
        <w:pStyle w:val="Heading3"/>
      </w:pPr>
    </w:p>
    <w:p w14:paraId="62C005D0" w14:textId="7D8019B0" w:rsidR="00882ED8" w:rsidRDefault="00882ED8" w:rsidP="00882ED8">
      <w:pPr>
        <w:pStyle w:val="Heading3"/>
      </w:pPr>
      <w:bookmarkStart w:id="9" w:name="_Toc517265009"/>
      <w:r>
        <w:t>Applicant Details</w:t>
      </w:r>
      <w:bookmarkEnd w:id="9"/>
      <w:r>
        <w:t xml:space="preserve"> </w:t>
      </w:r>
    </w:p>
    <w:tbl>
      <w:tblPr>
        <w:tblW w:w="5169" w:type="pct"/>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CellMar>
          <w:top w:w="57" w:type="dxa"/>
          <w:left w:w="113" w:type="dxa"/>
          <w:bottom w:w="57" w:type="dxa"/>
          <w:right w:w="113" w:type="dxa"/>
        </w:tblCellMar>
        <w:tblLook w:val="0000" w:firstRow="0" w:lastRow="0" w:firstColumn="0" w:lastColumn="0" w:noHBand="0" w:noVBand="0"/>
      </w:tblPr>
      <w:tblGrid>
        <w:gridCol w:w="3027"/>
        <w:gridCol w:w="6294"/>
      </w:tblGrid>
      <w:tr w:rsidR="00882ED8" w:rsidRPr="00D40A33" w14:paraId="5DCB56C7" w14:textId="77777777" w:rsidTr="2776B552">
        <w:tc>
          <w:tcPr>
            <w:tcW w:w="5000" w:type="pct"/>
            <w:gridSpan w:val="2"/>
            <w:tcBorders>
              <w:top w:val="single" w:sz="6" w:space="0" w:color="auto"/>
              <w:left w:val="single" w:sz="4" w:space="0" w:color="auto"/>
              <w:bottom w:val="single" w:sz="6" w:space="0" w:color="auto"/>
              <w:right w:val="single" w:sz="4" w:space="0" w:color="auto"/>
            </w:tcBorders>
            <w:shd w:val="clear" w:color="auto" w:fill="212192" w:themeFill="accent1"/>
          </w:tcPr>
          <w:p w14:paraId="1DEE65FD" w14:textId="5A1F61FC" w:rsidR="00882ED8" w:rsidRPr="00003619" w:rsidRDefault="00882ED8" w:rsidP="00003619">
            <w:pPr>
              <w:rPr>
                <w:b/>
                <w:bCs/>
              </w:rPr>
            </w:pPr>
            <w:bookmarkStart w:id="10" w:name="_Toc397524189"/>
            <w:bookmarkStart w:id="11" w:name="_Toc469048272"/>
            <w:bookmarkStart w:id="12" w:name="_Toc515524174"/>
            <w:bookmarkStart w:id="13" w:name="_Toc161316889"/>
            <w:r w:rsidRPr="00003619">
              <w:rPr>
                <w:b/>
                <w:bCs/>
              </w:rPr>
              <w:t>Lead applicant details</w:t>
            </w:r>
            <w:bookmarkEnd w:id="10"/>
            <w:bookmarkEnd w:id="11"/>
            <w:bookmarkEnd w:id="12"/>
            <w:bookmarkEnd w:id="13"/>
          </w:p>
        </w:tc>
      </w:tr>
      <w:tr w:rsidR="00882ED8" w:rsidRPr="00D06682" w14:paraId="315F323F" w14:textId="77777777">
        <w:tc>
          <w:tcPr>
            <w:tcW w:w="1624" w:type="pct"/>
            <w:tcBorders>
              <w:top w:val="single" w:sz="6" w:space="0" w:color="auto"/>
              <w:left w:val="single" w:sz="4" w:space="0" w:color="auto"/>
            </w:tcBorders>
          </w:tcPr>
          <w:p w14:paraId="5CCCEF27" w14:textId="77777777" w:rsidR="00882ED8" w:rsidRPr="00882ED8" w:rsidRDefault="00882ED8">
            <w:r w:rsidRPr="00882ED8">
              <w:t xml:space="preserve">Organisation name </w:t>
            </w:r>
          </w:p>
        </w:tc>
        <w:sdt>
          <w:sdtPr>
            <w:rPr>
              <w:rFonts w:cs="Arial"/>
              <w:b/>
            </w:rPr>
            <w:id w:val="-1970113545"/>
            <w:showingPlcHdr/>
          </w:sdtPr>
          <w:sdtEndPr/>
          <w:sdtContent>
            <w:tc>
              <w:tcPr>
                <w:tcW w:w="3376" w:type="pct"/>
                <w:tcBorders>
                  <w:top w:val="single" w:sz="6" w:space="0" w:color="auto"/>
                  <w:right w:val="single" w:sz="4" w:space="0" w:color="auto"/>
                </w:tcBorders>
              </w:tcPr>
              <w:p w14:paraId="3CFF835C" w14:textId="77777777" w:rsidR="00882ED8" w:rsidRPr="00882ED8" w:rsidRDefault="00882ED8">
                <w:pPr>
                  <w:rPr>
                    <w:rFonts w:cs="Arial"/>
                    <w:b/>
                    <w:bCs/>
                    <w:szCs w:val="24"/>
                  </w:rPr>
                </w:pPr>
                <w:r w:rsidRPr="00882ED8">
                  <w:rPr>
                    <w:rStyle w:val="PlaceholderText"/>
                    <w:b/>
                    <w:bCs/>
                  </w:rPr>
                  <w:t>Click here to enter text.</w:t>
                </w:r>
              </w:p>
            </w:tc>
          </w:sdtContent>
        </w:sdt>
      </w:tr>
      <w:tr w:rsidR="00882ED8" w:rsidRPr="00D40A33" w14:paraId="5B1A220B" w14:textId="77777777" w:rsidTr="2776B552">
        <w:trPr>
          <w:trHeight w:val="73"/>
        </w:trPr>
        <w:tc>
          <w:tcPr>
            <w:tcW w:w="5000" w:type="pct"/>
            <w:gridSpan w:val="2"/>
            <w:tcBorders>
              <w:top w:val="single" w:sz="4" w:space="0" w:color="auto"/>
              <w:left w:val="single" w:sz="4" w:space="0" w:color="auto"/>
              <w:bottom w:val="single" w:sz="6" w:space="0" w:color="auto"/>
              <w:right w:val="single" w:sz="4" w:space="0" w:color="auto"/>
            </w:tcBorders>
            <w:shd w:val="clear" w:color="auto" w:fill="212192" w:themeFill="accent1"/>
          </w:tcPr>
          <w:p w14:paraId="2C29CFEB" w14:textId="3D328E57" w:rsidR="00882ED8" w:rsidRPr="00003619" w:rsidRDefault="00882ED8" w:rsidP="00003619">
            <w:pPr>
              <w:rPr>
                <w:b/>
                <w:bCs/>
                <w:sz w:val="22"/>
              </w:rPr>
            </w:pPr>
            <w:r w:rsidRPr="00003619">
              <w:rPr>
                <w:b/>
                <w:bCs/>
              </w:rPr>
              <w:t>Address of</w:t>
            </w:r>
            <w:r w:rsidR="00521224">
              <w:rPr>
                <w:b/>
                <w:bCs/>
              </w:rPr>
              <w:t xml:space="preserve"> headquarters / main</w:t>
            </w:r>
            <w:r w:rsidRPr="00003619">
              <w:rPr>
                <w:b/>
                <w:bCs/>
              </w:rPr>
              <w:t xml:space="preserve"> registered office</w:t>
            </w:r>
          </w:p>
        </w:tc>
      </w:tr>
      <w:tr w:rsidR="00882ED8" w:rsidRPr="00D06682" w14:paraId="038DE433" w14:textId="77777777" w:rsidTr="2776B552">
        <w:tc>
          <w:tcPr>
            <w:tcW w:w="1624" w:type="pct"/>
            <w:tcBorders>
              <w:top w:val="single" w:sz="6" w:space="0" w:color="auto"/>
              <w:left w:val="single" w:sz="4" w:space="0" w:color="auto"/>
              <w:bottom w:val="single" w:sz="6" w:space="0" w:color="auto"/>
            </w:tcBorders>
          </w:tcPr>
          <w:p w14:paraId="1498D844" w14:textId="77777777" w:rsidR="00882ED8" w:rsidRPr="00882ED8" w:rsidRDefault="00882ED8">
            <w:r w:rsidRPr="00882ED8">
              <w:t xml:space="preserve">Address </w:t>
            </w:r>
          </w:p>
        </w:tc>
        <w:tc>
          <w:tcPr>
            <w:tcW w:w="3376" w:type="pct"/>
            <w:tcBorders>
              <w:top w:val="single" w:sz="6" w:space="0" w:color="auto"/>
              <w:bottom w:val="single" w:sz="6" w:space="0" w:color="auto"/>
              <w:right w:val="single" w:sz="4" w:space="0" w:color="auto"/>
            </w:tcBorders>
          </w:tcPr>
          <w:sdt>
            <w:sdtPr>
              <w:rPr>
                <w:rFonts w:eastAsiaTheme="minorEastAsia" w:cs="Arial"/>
                <w:b/>
              </w:rPr>
              <w:id w:val="1764499884"/>
              <w:showingPlcHdr/>
            </w:sdtPr>
            <w:sdtEndPr/>
            <w:sdtContent>
              <w:p w14:paraId="46AD5B21" w14:textId="77777777" w:rsidR="00882ED8" w:rsidRPr="00882ED8" w:rsidRDefault="00882ED8">
                <w:pPr>
                  <w:spacing w:before="40" w:after="40"/>
                  <w:rPr>
                    <w:rFonts w:eastAsiaTheme="minorHAnsi" w:cs="Arial"/>
                    <w:b/>
                    <w:bCs/>
                    <w:szCs w:val="24"/>
                  </w:rPr>
                </w:pPr>
                <w:r w:rsidRPr="00882ED8">
                  <w:rPr>
                    <w:rStyle w:val="PlaceholderText"/>
                    <w:b/>
                    <w:bCs/>
                  </w:rPr>
                  <w:t>Click here to enter text.</w:t>
                </w:r>
              </w:p>
            </w:sdtContent>
          </w:sdt>
        </w:tc>
      </w:tr>
      <w:tr w:rsidR="00882ED8" w:rsidRPr="00D40A33" w14:paraId="1B5195AA" w14:textId="77777777" w:rsidTr="2776B552">
        <w:tc>
          <w:tcPr>
            <w:tcW w:w="5000" w:type="pct"/>
            <w:gridSpan w:val="2"/>
            <w:tcBorders>
              <w:top w:val="single" w:sz="4" w:space="0" w:color="auto"/>
              <w:left w:val="single" w:sz="4" w:space="0" w:color="auto"/>
              <w:bottom w:val="single" w:sz="6" w:space="0" w:color="auto"/>
              <w:right w:val="single" w:sz="4" w:space="0" w:color="auto"/>
            </w:tcBorders>
            <w:shd w:val="clear" w:color="auto" w:fill="212192" w:themeFill="accent1"/>
          </w:tcPr>
          <w:p w14:paraId="75781885" w14:textId="77777777" w:rsidR="00882ED8" w:rsidRPr="00003619" w:rsidRDefault="00882ED8" w:rsidP="00003619">
            <w:pPr>
              <w:rPr>
                <w:b/>
                <w:bCs/>
              </w:rPr>
            </w:pPr>
            <w:r w:rsidRPr="00003619">
              <w:rPr>
                <w:b/>
                <w:bCs/>
              </w:rPr>
              <w:t>Contact details for correspondence with lead applicant</w:t>
            </w:r>
          </w:p>
        </w:tc>
      </w:tr>
      <w:tr w:rsidR="00882ED8" w:rsidRPr="00D06682" w14:paraId="1AF6BA5C" w14:textId="77777777">
        <w:tc>
          <w:tcPr>
            <w:tcW w:w="1624" w:type="pct"/>
            <w:tcBorders>
              <w:top w:val="single" w:sz="6" w:space="0" w:color="auto"/>
              <w:left w:val="single" w:sz="4" w:space="0" w:color="auto"/>
              <w:bottom w:val="single" w:sz="6" w:space="0" w:color="auto"/>
              <w:right w:val="single" w:sz="4" w:space="0" w:color="auto"/>
            </w:tcBorders>
          </w:tcPr>
          <w:p w14:paraId="4329E68F" w14:textId="77777777" w:rsidR="00882ED8" w:rsidRDefault="00882ED8">
            <w:pPr>
              <w:spacing w:before="40" w:after="40"/>
              <w:rPr>
                <w:rFonts w:eastAsiaTheme="minorHAnsi" w:cs="Arial"/>
                <w:szCs w:val="24"/>
              </w:rPr>
            </w:pPr>
            <w:r>
              <w:rPr>
                <w:rFonts w:eastAsiaTheme="minorHAnsi" w:cs="Arial"/>
                <w:szCs w:val="24"/>
              </w:rPr>
              <w:t xml:space="preserve">Please provide the contact details (email and phone number) of the individual who would agree and sign an offer of grant if successful.  </w:t>
            </w:r>
          </w:p>
          <w:p w14:paraId="23E74B3D" w14:textId="4C243DF0" w:rsidR="00882ED8" w:rsidRPr="00D06682" w:rsidRDefault="00882ED8">
            <w:pPr>
              <w:spacing w:before="40" w:after="40"/>
              <w:rPr>
                <w:rFonts w:eastAsiaTheme="minorHAnsi" w:cs="Arial"/>
                <w:szCs w:val="24"/>
              </w:rPr>
            </w:pPr>
            <w:r>
              <w:rPr>
                <w:rFonts w:eastAsiaTheme="minorHAnsi" w:cs="Arial"/>
                <w:szCs w:val="24"/>
              </w:rPr>
              <w:t xml:space="preserve">Name / phone / email address </w:t>
            </w:r>
          </w:p>
        </w:tc>
        <w:tc>
          <w:tcPr>
            <w:tcW w:w="3376" w:type="pct"/>
            <w:tcBorders>
              <w:top w:val="single" w:sz="6" w:space="0" w:color="auto"/>
              <w:left w:val="single" w:sz="4" w:space="0" w:color="auto"/>
              <w:bottom w:val="single" w:sz="6" w:space="0" w:color="auto"/>
              <w:right w:val="single" w:sz="4" w:space="0" w:color="auto"/>
            </w:tcBorders>
          </w:tcPr>
          <w:p w14:paraId="7B3E2AA3" w14:textId="77777777" w:rsidR="00882ED8" w:rsidRPr="00D06682" w:rsidRDefault="00882ED8">
            <w:pPr>
              <w:spacing w:before="40" w:after="40"/>
              <w:rPr>
                <w:rFonts w:eastAsiaTheme="minorHAnsi" w:cs="Arial"/>
                <w:szCs w:val="24"/>
              </w:rPr>
            </w:pPr>
          </w:p>
        </w:tc>
      </w:tr>
      <w:tr w:rsidR="00882ED8" w:rsidRPr="00D06682" w14:paraId="1A8DA62E" w14:textId="77777777" w:rsidTr="2776B552">
        <w:tc>
          <w:tcPr>
            <w:tcW w:w="5000" w:type="pct"/>
            <w:gridSpan w:val="2"/>
            <w:tcBorders>
              <w:top w:val="single" w:sz="6" w:space="0" w:color="auto"/>
              <w:left w:val="single" w:sz="4" w:space="0" w:color="auto"/>
              <w:bottom w:val="single" w:sz="6" w:space="0" w:color="auto"/>
              <w:right w:val="single" w:sz="4" w:space="0" w:color="auto"/>
            </w:tcBorders>
            <w:shd w:val="clear" w:color="auto" w:fill="212192" w:themeFill="accent1"/>
          </w:tcPr>
          <w:p w14:paraId="1B189EB8" w14:textId="5B3028C8" w:rsidR="00882ED8" w:rsidRPr="00882ED8" w:rsidRDefault="00882ED8">
            <w:pPr>
              <w:spacing w:before="40" w:after="40"/>
              <w:rPr>
                <w:rFonts w:eastAsiaTheme="minorHAnsi" w:cs="Arial"/>
                <w:b/>
                <w:bCs/>
                <w:szCs w:val="24"/>
              </w:rPr>
            </w:pPr>
            <w:r w:rsidRPr="00882ED8">
              <w:rPr>
                <w:rFonts w:eastAsiaTheme="minorHAnsi" w:cs="Arial"/>
                <w:b/>
                <w:bCs/>
                <w:szCs w:val="24"/>
              </w:rPr>
              <w:t>Fleet Make-Up</w:t>
            </w:r>
          </w:p>
        </w:tc>
      </w:tr>
      <w:tr w:rsidR="00882ED8" w:rsidRPr="00D06682" w14:paraId="3E0B4697" w14:textId="77777777" w:rsidTr="000D2C4B">
        <w:trPr>
          <w:trHeight w:val="722"/>
        </w:trPr>
        <w:tc>
          <w:tcPr>
            <w:tcW w:w="1624" w:type="pct"/>
            <w:tcBorders>
              <w:top w:val="single" w:sz="6" w:space="0" w:color="auto"/>
              <w:left w:val="single" w:sz="4" w:space="0" w:color="auto"/>
              <w:bottom w:val="single" w:sz="6" w:space="0" w:color="auto"/>
              <w:right w:val="single" w:sz="4" w:space="0" w:color="auto"/>
            </w:tcBorders>
          </w:tcPr>
          <w:p w14:paraId="5AB5F893" w14:textId="48A9343D" w:rsidR="00A14F88" w:rsidRPr="000D2C4B" w:rsidRDefault="00681C76" w:rsidP="000D2C4B">
            <w:pPr>
              <w:spacing w:before="40" w:after="40"/>
              <w:rPr>
                <w:rFonts w:eastAsiaTheme="minorHAnsi" w:cs="Arial"/>
                <w:szCs w:val="24"/>
              </w:rPr>
            </w:pPr>
            <w:r>
              <w:rPr>
                <w:rFonts w:eastAsiaTheme="minorHAnsi" w:cs="Arial"/>
                <w:szCs w:val="24"/>
              </w:rPr>
              <w:t xml:space="preserve">Fleet </w:t>
            </w:r>
            <w:r w:rsidR="00D44E2C">
              <w:rPr>
                <w:rFonts w:eastAsiaTheme="minorHAnsi" w:cs="Arial"/>
                <w:szCs w:val="24"/>
              </w:rPr>
              <w:t xml:space="preserve">name </w:t>
            </w:r>
            <w:r w:rsidR="00F629D5">
              <w:rPr>
                <w:rFonts w:eastAsiaTheme="minorHAnsi" w:cs="Arial"/>
                <w:szCs w:val="24"/>
              </w:rPr>
              <w:t xml:space="preserve">&amp; </w:t>
            </w:r>
            <w:r w:rsidR="00C92F37">
              <w:rPr>
                <w:rFonts w:eastAsiaTheme="minorHAnsi" w:cs="Arial"/>
                <w:szCs w:val="24"/>
              </w:rPr>
              <w:t>Lead</w:t>
            </w:r>
            <w:r w:rsidR="00F629D5">
              <w:rPr>
                <w:rFonts w:eastAsiaTheme="minorHAnsi" w:cs="Arial"/>
                <w:szCs w:val="24"/>
              </w:rPr>
              <w:t xml:space="preserve"> Contact</w:t>
            </w:r>
          </w:p>
        </w:tc>
        <w:tc>
          <w:tcPr>
            <w:tcW w:w="3376" w:type="pct"/>
            <w:tcBorders>
              <w:top w:val="single" w:sz="6" w:space="0" w:color="auto"/>
              <w:left w:val="single" w:sz="4" w:space="0" w:color="auto"/>
              <w:bottom w:val="single" w:sz="6" w:space="0" w:color="auto"/>
              <w:right w:val="single" w:sz="4" w:space="0" w:color="auto"/>
            </w:tcBorders>
          </w:tcPr>
          <w:p w14:paraId="120DFF63" w14:textId="77777777" w:rsidR="00882ED8" w:rsidRPr="00D06682" w:rsidRDefault="00882ED8">
            <w:pPr>
              <w:spacing w:before="40" w:after="40"/>
              <w:rPr>
                <w:rFonts w:eastAsiaTheme="minorHAnsi" w:cs="Arial"/>
                <w:szCs w:val="24"/>
              </w:rPr>
            </w:pPr>
          </w:p>
        </w:tc>
      </w:tr>
      <w:tr w:rsidR="00D44E2C" w:rsidRPr="00D06682" w14:paraId="16D39658" w14:textId="77777777" w:rsidTr="000D2C4B">
        <w:trPr>
          <w:trHeight w:val="722"/>
        </w:trPr>
        <w:tc>
          <w:tcPr>
            <w:tcW w:w="1624" w:type="pct"/>
            <w:tcBorders>
              <w:top w:val="single" w:sz="6" w:space="0" w:color="auto"/>
              <w:left w:val="single" w:sz="4" w:space="0" w:color="auto"/>
              <w:bottom w:val="single" w:sz="6" w:space="0" w:color="auto"/>
              <w:right w:val="single" w:sz="4" w:space="0" w:color="auto"/>
            </w:tcBorders>
          </w:tcPr>
          <w:p w14:paraId="7022CE66" w14:textId="2018332D" w:rsidR="00D44E2C" w:rsidRDefault="00D44E2C" w:rsidP="000D2C4B">
            <w:pPr>
              <w:spacing w:before="40" w:after="40"/>
              <w:rPr>
                <w:rFonts w:eastAsiaTheme="minorHAnsi" w:cs="Arial"/>
                <w:szCs w:val="24"/>
              </w:rPr>
            </w:pPr>
            <w:r>
              <w:rPr>
                <w:rFonts w:eastAsiaTheme="minorHAnsi" w:cs="Arial"/>
                <w:szCs w:val="24"/>
              </w:rPr>
              <w:t xml:space="preserve">Fleet HQ Address </w:t>
            </w:r>
          </w:p>
        </w:tc>
        <w:tc>
          <w:tcPr>
            <w:tcW w:w="3376" w:type="pct"/>
            <w:tcBorders>
              <w:top w:val="single" w:sz="6" w:space="0" w:color="auto"/>
              <w:left w:val="single" w:sz="4" w:space="0" w:color="auto"/>
              <w:bottom w:val="single" w:sz="6" w:space="0" w:color="auto"/>
              <w:right w:val="single" w:sz="4" w:space="0" w:color="auto"/>
            </w:tcBorders>
          </w:tcPr>
          <w:p w14:paraId="025520AF" w14:textId="77777777" w:rsidR="00D44E2C" w:rsidRPr="00D06682" w:rsidRDefault="00D44E2C">
            <w:pPr>
              <w:spacing w:before="40" w:after="40"/>
              <w:rPr>
                <w:rFonts w:eastAsiaTheme="minorHAnsi" w:cs="Arial"/>
                <w:szCs w:val="24"/>
              </w:rPr>
            </w:pPr>
          </w:p>
        </w:tc>
      </w:tr>
      <w:tr w:rsidR="000D2C4B" w:rsidRPr="00D06682" w14:paraId="6112C49C" w14:textId="77777777">
        <w:tc>
          <w:tcPr>
            <w:tcW w:w="1624" w:type="pct"/>
            <w:tcBorders>
              <w:top w:val="single" w:sz="6" w:space="0" w:color="auto"/>
              <w:left w:val="single" w:sz="4" w:space="0" w:color="auto"/>
              <w:bottom w:val="single" w:sz="6" w:space="0" w:color="auto"/>
              <w:right w:val="single" w:sz="4" w:space="0" w:color="auto"/>
            </w:tcBorders>
          </w:tcPr>
          <w:p w14:paraId="180AE4CB" w14:textId="1EBEC195" w:rsidR="000D2C4B" w:rsidRDefault="00D44E2C" w:rsidP="00D44E2C">
            <w:pPr>
              <w:spacing w:before="40" w:after="40"/>
              <w:rPr>
                <w:rFonts w:eastAsiaTheme="minorHAnsi" w:cs="Arial"/>
                <w:szCs w:val="24"/>
              </w:rPr>
            </w:pPr>
            <w:r>
              <w:rPr>
                <w:rFonts w:eastAsiaTheme="minorHAnsi" w:cs="Arial"/>
                <w:szCs w:val="24"/>
              </w:rPr>
              <w:t>T</w:t>
            </w:r>
            <w:r w:rsidR="000D2C4B" w:rsidRPr="00D44E2C">
              <w:rPr>
                <w:rFonts w:eastAsiaTheme="minorHAnsi" w:cs="Arial"/>
                <w:szCs w:val="24"/>
              </w:rPr>
              <w:t xml:space="preserve">otal </w:t>
            </w:r>
            <w:r w:rsidR="00716448" w:rsidRPr="00D44E2C">
              <w:rPr>
                <w:rFonts w:eastAsiaTheme="minorHAnsi" w:cs="Arial"/>
                <w:szCs w:val="24"/>
              </w:rPr>
              <w:t xml:space="preserve">HGV </w:t>
            </w:r>
            <w:r w:rsidR="000D2C4B" w:rsidRPr="00D44E2C">
              <w:rPr>
                <w:rFonts w:eastAsiaTheme="minorHAnsi" w:cs="Arial"/>
                <w:szCs w:val="24"/>
              </w:rPr>
              <w:t>fleet size</w:t>
            </w:r>
            <w:r w:rsidR="00810347">
              <w:rPr>
                <w:rFonts w:eastAsiaTheme="minorHAnsi" w:cs="Arial"/>
                <w:szCs w:val="24"/>
              </w:rPr>
              <w:t xml:space="preserve"> </w:t>
            </w:r>
            <w:r w:rsidR="00C92F37">
              <w:rPr>
                <w:rFonts w:eastAsiaTheme="minorHAnsi" w:cs="Arial"/>
                <w:szCs w:val="24"/>
              </w:rPr>
              <w:t xml:space="preserve">(Vehicles above </w:t>
            </w:r>
            <w:proofErr w:type="spellStart"/>
            <w:r w:rsidR="00C92F37">
              <w:rPr>
                <w:rFonts w:eastAsiaTheme="minorHAnsi" w:cs="Arial"/>
                <w:szCs w:val="24"/>
              </w:rPr>
              <w:t>7t</w:t>
            </w:r>
            <w:proofErr w:type="spellEnd"/>
            <w:r w:rsidR="00C92F37">
              <w:rPr>
                <w:rFonts w:eastAsiaTheme="minorHAnsi" w:cs="Arial"/>
                <w:szCs w:val="24"/>
              </w:rPr>
              <w:t>)</w:t>
            </w:r>
          </w:p>
          <w:p w14:paraId="5EEE2E94" w14:textId="3AD3BB63" w:rsidR="00B80626" w:rsidRPr="00D44E2C" w:rsidRDefault="00B80626" w:rsidP="00D44E2C">
            <w:pPr>
              <w:spacing w:before="40" w:after="40"/>
              <w:rPr>
                <w:rFonts w:eastAsiaTheme="minorHAnsi" w:cs="Arial"/>
                <w:szCs w:val="24"/>
              </w:rPr>
            </w:pPr>
          </w:p>
        </w:tc>
        <w:tc>
          <w:tcPr>
            <w:tcW w:w="3376" w:type="pct"/>
            <w:tcBorders>
              <w:top w:val="single" w:sz="6" w:space="0" w:color="auto"/>
              <w:left w:val="single" w:sz="4" w:space="0" w:color="auto"/>
              <w:bottom w:val="single" w:sz="6" w:space="0" w:color="auto"/>
              <w:right w:val="single" w:sz="4" w:space="0" w:color="auto"/>
            </w:tcBorders>
          </w:tcPr>
          <w:p w14:paraId="727DD9A0" w14:textId="77777777" w:rsidR="000D2C4B" w:rsidRPr="00D06682" w:rsidRDefault="000D2C4B">
            <w:pPr>
              <w:spacing w:before="40" w:after="40"/>
              <w:rPr>
                <w:rFonts w:eastAsiaTheme="minorHAnsi" w:cs="Arial"/>
                <w:szCs w:val="24"/>
              </w:rPr>
            </w:pPr>
          </w:p>
        </w:tc>
      </w:tr>
      <w:tr w:rsidR="000D2C4B" w:rsidRPr="00D06682" w14:paraId="3046695C" w14:textId="77777777">
        <w:tc>
          <w:tcPr>
            <w:tcW w:w="1624" w:type="pct"/>
            <w:tcBorders>
              <w:top w:val="single" w:sz="6" w:space="0" w:color="auto"/>
              <w:left w:val="single" w:sz="4" w:space="0" w:color="auto"/>
              <w:bottom w:val="single" w:sz="6" w:space="0" w:color="auto"/>
              <w:right w:val="single" w:sz="4" w:space="0" w:color="auto"/>
            </w:tcBorders>
          </w:tcPr>
          <w:p w14:paraId="3BE4B01E" w14:textId="12E55B75" w:rsidR="000D2C4B" w:rsidRPr="00F27D37" w:rsidRDefault="00F27D37" w:rsidP="00F27D37">
            <w:pPr>
              <w:spacing w:before="40" w:after="40"/>
              <w:rPr>
                <w:rFonts w:eastAsiaTheme="minorHAnsi" w:cs="Arial"/>
                <w:szCs w:val="24"/>
              </w:rPr>
            </w:pPr>
            <w:r>
              <w:rPr>
                <w:rFonts w:eastAsiaTheme="minorHAnsi" w:cs="Arial"/>
                <w:szCs w:val="24"/>
              </w:rPr>
              <w:t xml:space="preserve">Total </w:t>
            </w:r>
            <w:r w:rsidR="000D2C4B" w:rsidRPr="00F27D37">
              <w:rPr>
                <w:rFonts w:eastAsiaTheme="minorHAnsi" w:cs="Arial"/>
                <w:szCs w:val="24"/>
              </w:rPr>
              <w:t>number of depot(s) and location</w:t>
            </w:r>
          </w:p>
        </w:tc>
        <w:tc>
          <w:tcPr>
            <w:tcW w:w="3376" w:type="pct"/>
            <w:tcBorders>
              <w:top w:val="single" w:sz="6" w:space="0" w:color="auto"/>
              <w:left w:val="single" w:sz="4" w:space="0" w:color="auto"/>
              <w:bottom w:val="single" w:sz="6" w:space="0" w:color="auto"/>
              <w:right w:val="single" w:sz="4" w:space="0" w:color="auto"/>
            </w:tcBorders>
          </w:tcPr>
          <w:p w14:paraId="4F454A76" w14:textId="77777777" w:rsidR="00003619" w:rsidRPr="00D06682" w:rsidRDefault="00003619">
            <w:pPr>
              <w:spacing w:before="40" w:after="40"/>
              <w:rPr>
                <w:rFonts w:eastAsiaTheme="minorHAnsi" w:cs="Arial"/>
                <w:szCs w:val="24"/>
              </w:rPr>
            </w:pPr>
          </w:p>
        </w:tc>
      </w:tr>
    </w:tbl>
    <w:p w14:paraId="5966D69D" w14:textId="22895A29" w:rsidR="00003619" w:rsidRDefault="00003619" w:rsidP="00882ED8"/>
    <w:p w14:paraId="4865F362" w14:textId="58BE763C" w:rsidR="6CD58E2A" w:rsidRDefault="6CD58E2A"/>
    <w:p w14:paraId="2347A08C" w14:textId="34811944" w:rsidR="00003619" w:rsidRDefault="00003619">
      <w:pPr>
        <w:spacing w:before="0" w:beforeAutospacing="0" w:after="0" w:afterAutospacing="0" w:line="240" w:lineRule="auto"/>
      </w:pPr>
      <w:r>
        <w:br w:type="page"/>
      </w:r>
    </w:p>
    <w:p w14:paraId="7E4FBAB8" w14:textId="511AB063" w:rsidR="0039083B" w:rsidRDefault="000B4E9F" w:rsidP="00662928">
      <w:pPr>
        <w:pStyle w:val="Heading3"/>
      </w:pPr>
      <w:bookmarkStart w:id="14" w:name="_Toc1183852486"/>
      <w:r>
        <w:lastRenderedPageBreak/>
        <w:t>Funding request</w:t>
      </w:r>
      <w:bookmarkEnd w:id="14"/>
      <w:r>
        <w:t xml:space="preserve"> </w:t>
      </w:r>
    </w:p>
    <w:p w14:paraId="3496A07E" w14:textId="34857113" w:rsidR="00D547F4" w:rsidRPr="00003619" w:rsidRDefault="00003619" w:rsidP="00003619">
      <w:r>
        <w:t xml:space="preserve">Use this section to provide an overview </w:t>
      </w:r>
      <w:r w:rsidR="00721E24">
        <w:t>of the scope of research you will procure.</w:t>
      </w:r>
      <w:r>
        <w:t xml:space="preserve"> Identify how you propose to utilise this funding, key outputs, benefits to your fleet and any supplier engagement you have undertaken. </w:t>
      </w:r>
    </w:p>
    <w:tbl>
      <w:tblPr>
        <w:tblStyle w:val="TableGrid"/>
        <w:tblW w:w="0" w:type="auto"/>
        <w:tblLook w:val="04A0" w:firstRow="1" w:lastRow="0" w:firstColumn="1" w:lastColumn="0" w:noHBand="0" w:noVBand="1"/>
      </w:tblPr>
      <w:tblGrid>
        <w:gridCol w:w="9016"/>
      </w:tblGrid>
      <w:tr w:rsidR="00003619" w14:paraId="78FD189D" w14:textId="77777777" w:rsidTr="20DEB428">
        <w:tc>
          <w:tcPr>
            <w:tcW w:w="9016" w:type="dxa"/>
            <w:shd w:val="clear" w:color="auto" w:fill="212192" w:themeFill="accent1"/>
          </w:tcPr>
          <w:p w14:paraId="2EBF3911" w14:textId="5A94D7CD" w:rsidR="00003619" w:rsidRPr="00E000C4" w:rsidRDefault="0954E4FA" w:rsidP="00882ED8">
            <w:pPr>
              <w:rPr>
                <w:b/>
                <w:bCs/>
              </w:rPr>
            </w:pPr>
            <w:r w:rsidRPr="2776B552">
              <w:rPr>
                <w:b/>
                <w:bCs/>
              </w:rPr>
              <w:t>Fleet</w:t>
            </w:r>
            <w:r w:rsidR="00B710E3">
              <w:rPr>
                <w:b/>
                <w:bCs/>
              </w:rPr>
              <w:t xml:space="preserve"> Analysis Report Scope</w:t>
            </w:r>
            <w:r w:rsidR="00721E24">
              <w:rPr>
                <w:b/>
                <w:bCs/>
              </w:rPr>
              <w:t xml:space="preserve"> </w:t>
            </w:r>
            <w:r w:rsidR="005701DA">
              <w:rPr>
                <w:b/>
                <w:bCs/>
              </w:rPr>
              <w:t xml:space="preserve">(max. </w:t>
            </w:r>
            <w:r w:rsidR="002F0AE0">
              <w:rPr>
                <w:b/>
                <w:bCs/>
              </w:rPr>
              <w:t>7</w:t>
            </w:r>
            <w:r w:rsidR="005701DA">
              <w:rPr>
                <w:b/>
                <w:bCs/>
              </w:rPr>
              <w:t>00 words)</w:t>
            </w:r>
          </w:p>
        </w:tc>
      </w:tr>
      <w:tr w:rsidR="00003619" w14:paraId="24AF7AAA" w14:textId="77777777" w:rsidTr="20DEB428">
        <w:tc>
          <w:tcPr>
            <w:tcW w:w="9016" w:type="dxa"/>
          </w:tcPr>
          <w:p w14:paraId="6DADA378" w14:textId="1D951829" w:rsidR="001E46C8" w:rsidRDefault="001E46C8" w:rsidP="003E1336">
            <w:r w:rsidRPr="001E46C8">
              <w:t xml:space="preserve">The selected supplier responsible for working with the HGV fleet to produce this report </w:t>
            </w:r>
            <w:r w:rsidR="00165057">
              <w:t>may</w:t>
            </w:r>
            <w:r w:rsidR="00165057" w:rsidRPr="001E46C8">
              <w:t xml:space="preserve"> </w:t>
            </w:r>
            <w:r w:rsidRPr="001E46C8">
              <w:t>complete this section, outlining the key analyses to be conducted for the fleet and specifying the anticipated timescales for completion.</w:t>
            </w:r>
          </w:p>
          <w:p w14:paraId="06860204" w14:textId="06044A93" w:rsidR="003E1336" w:rsidRDefault="003E1336" w:rsidP="003E1336">
            <w:r>
              <w:t>The report should provide the SME haulier with an assessment of the zero-emission technology and approach to HGV decarbonisation that would best suit their business; and how, and when, this may be implemented. This should include:</w:t>
            </w:r>
          </w:p>
          <w:p w14:paraId="5E07F638" w14:textId="77777777" w:rsidR="003E1336" w:rsidRDefault="003E1336" w:rsidP="2776B552">
            <w:pPr>
              <w:pStyle w:val="ListParagraph"/>
              <w:numPr>
                <w:ilvl w:val="0"/>
                <w:numId w:val="29"/>
              </w:numPr>
            </w:pPr>
            <w:r>
              <w:t>Current assessment of operational activities;</w:t>
            </w:r>
          </w:p>
          <w:p w14:paraId="727DA6F8" w14:textId="77777777" w:rsidR="003E1336" w:rsidRDefault="003E1336" w:rsidP="2776B552">
            <w:pPr>
              <w:pStyle w:val="ListParagraph"/>
              <w:numPr>
                <w:ilvl w:val="0"/>
                <w:numId w:val="29"/>
              </w:numPr>
            </w:pPr>
            <w:r>
              <w:t>Existing fleet requirements;</w:t>
            </w:r>
          </w:p>
          <w:p w14:paraId="597B761F" w14:textId="77777777" w:rsidR="003E1336" w:rsidRDefault="003E1336" w:rsidP="2776B552">
            <w:pPr>
              <w:pStyle w:val="ListParagraph"/>
              <w:numPr>
                <w:ilvl w:val="0"/>
                <w:numId w:val="29"/>
              </w:numPr>
            </w:pPr>
            <w:r>
              <w:t>Vehicle requirements and availability;</w:t>
            </w:r>
          </w:p>
          <w:p w14:paraId="706F712E" w14:textId="77777777" w:rsidR="003E1336" w:rsidRDefault="003E1336" w:rsidP="2776B552">
            <w:pPr>
              <w:pStyle w:val="ListParagraph"/>
              <w:numPr>
                <w:ilvl w:val="0"/>
                <w:numId w:val="29"/>
              </w:numPr>
            </w:pPr>
            <w:r>
              <w:t>Charging infrastructure requirements and local grid availability;</w:t>
            </w:r>
          </w:p>
          <w:p w14:paraId="7E55DD74" w14:textId="07842271" w:rsidR="003E1336" w:rsidRDefault="003E1336" w:rsidP="2776B552">
            <w:pPr>
              <w:pStyle w:val="ListParagraph"/>
              <w:numPr>
                <w:ilvl w:val="0"/>
                <w:numId w:val="29"/>
              </w:numPr>
            </w:pPr>
            <w:r>
              <w:t>Analysis of fleet transition, total cost of ownership (TCO) analysis and identification of vehicles and routes that can be transitioned over time (short term 1-3 years, medium term 3-5 years, long term 5-10 years)</w:t>
            </w:r>
            <w:r w:rsidR="00662928">
              <w:t>;</w:t>
            </w:r>
          </w:p>
          <w:p w14:paraId="3F1DB323" w14:textId="77777777" w:rsidR="003E1336" w:rsidRDefault="003E1336" w:rsidP="2776B552">
            <w:pPr>
              <w:pStyle w:val="ListParagraph"/>
              <w:numPr>
                <w:ilvl w:val="0"/>
                <w:numId w:val="29"/>
              </w:numPr>
            </w:pPr>
            <w:r>
              <w:t>Assessment of how decarbonisation could be financed by the fleet;</w:t>
            </w:r>
          </w:p>
          <w:p w14:paraId="20A63E44" w14:textId="77595D25" w:rsidR="00721E24" w:rsidRDefault="003E1336" w:rsidP="2776B552">
            <w:pPr>
              <w:pStyle w:val="ListParagraph"/>
              <w:numPr>
                <w:ilvl w:val="0"/>
                <w:numId w:val="29"/>
              </w:numPr>
            </w:pPr>
            <w:r>
              <w:t>Opportunities for collaboration to support fleet transition.</w:t>
            </w:r>
          </w:p>
        </w:tc>
      </w:tr>
      <w:tr w:rsidR="00131503" w14:paraId="6FE4A138" w14:textId="77777777" w:rsidTr="20DEB428">
        <w:trPr>
          <w:trHeight w:val="300"/>
        </w:trPr>
        <w:tc>
          <w:tcPr>
            <w:tcW w:w="9016" w:type="dxa"/>
            <w:shd w:val="clear" w:color="auto" w:fill="212192" w:themeFill="accent1"/>
          </w:tcPr>
          <w:p w14:paraId="08102EEB" w14:textId="26F978D8" w:rsidR="00131503" w:rsidRPr="00B376AB" w:rsidRDefault="00F82149" w:rsidP="00B710E3">
            <w:pPr>
              <w:rPr>
                <w:b/>
                <w:bCs/>
              </w:rPr>
            </w:pPr>
            <w:r w:rsidRPr="2776B552">
              <w:rPr>
                <w:b/>
              </w:rPr>
              <w:t>Supplier – cost of activity and value</w:t>
            </w:r>
          </w:p>
        </w:tc>
      </w:tr>
      <w:tr w:rsidR="00F82149" w14:paraId="75566154" w14:textId="77777777" w:rsidTr="20DEB428">
        <w:trPr>
          <w:trHeight w:val="300"/>
        </w:trPr>
        <w:tc>
          <w:tcPr>
            <w:tcW w:w="9016" w:type="dxa"/>
          </w:tcPr>
          <w:p w14:paraId="1025052C" w14:textId="77777777" w:rsidR="00F82149" w:rsidRDefault="00F82149" w:rsidP="00B710E3">
            <w:r w:rsidRPr="001E46C8">
              <w:t>The selected supplier responsible for working with the HGV fleet to produce this report should complete this section</w:t>
            </w:r>
            <w:r>
              <w:t xml:space="preserve">. </w:t>
            </w:r>
          </w:p>
          <w:p w14:paraId="41EB202B" w14:textId="77777777" w:rsidR="00F82149" w:rsidRDefault="00F82149" w:rsidP="00B710E3">
            <w:r>
              <w:t xml:space="preserve">Please provide cost for works to be completed. </w:t>
            </w:r>
          </w:p>
          <w:p w14:paraId="3396AA04" w14:textId="77777777" w:rsidR="00A34E52" w:rsidRDefault="00A34E52" w:rsidP="00A34E52">
            <w:pPr>
              <w:pStyle w:val="ListParagraph"/>
              <w:numPr>
                <w:ilvl w:val="0"/>
                <w:numId w:val="36"/>
              </w:numPr>
            </w:pPr>
          </w:p>
          <w:p w14:paraId="121D8033" w14:textId="77777777" w:rsidR="00F82149" w:rsidRDefault="00F82149" w:rsidP="00B710E3">
            <w:r>
              <w:t xml:space="preserve">Please provide </w:t>
            </w:r>
            <w:r w:rsidR="008C4D47">
              <w:t xml:space="preserve">justification for cost: </w:t>
            </w:r>
          </w:p>
          <w:p w14:paraId="5166609A" w14:textId="3C87C05C" w:rsidR="008C4D47" w:rsidRDefault="008C4D47" w:rsidP="008C4D47">
            <w:pPr>
              <w:pStyle w:val="ListParagraph"/>
              <w:numPr>
                <w:ilvl w:val="0"/>
                <w:numId w:val="35"/>
              </w:numPr>
            </w:pPr>
            <w:r>
              <w:t xml:space="preserve">Consider </w:t>
            </w:r>
            <w:r w:rsidR="008F1D77">
              <w:t xml:space="preserve">comparison to average </w:t>
            </w:r>
            <w:r w:rsidR="00D7202D">
              <w:t>market price for similar activity</w:t>
            </w:r>
            <w:r w:rsidR="004F7C6D">
              <w:t>.</w:t>
            </w:r>
          </w:p>
          <w:p w14:paraId="49117EF5" w14:textId="77777777" w:rsidR="00D7202D" w:rsidRDefault="00662928" w:rsidP="2776B552">
            <w:pPr>
              <w:pStyle w:val="ListParagraph"/>
              <w:numPr>
                <w:ilvl w:val="0"/>
                <w:numId w:val="35"/>
              </w:numPr>
            </w:pPr>
            <w:r>
              <w:t>Identify where</w:t>
            </w:r>
            <w:r w:rsidR="00D7202D">
              <w:t xml:space="preserve"> specific supplier </w:t>
            </w:r>
            <w:r>
              <w:t xml:space="preserve">selected will </w:t>
            </w:r>
            <w:r w:rsidR="00D7202D">
              <w:t>provide value to operator.</w:t>
            </w:r>
          </w:p>
          <w:p w14:paraId="17285ED1" w14:textId="77777777" w:rsidR="00D329A9" w:rsidRDefault="00D329A9" w:rsidP="00D329A9"/>
          <w:p w14:paraId="21BBF6E9" w14:textId="77777777" w:rsidR="00D329A9" w:rsidRDefault="00D329A9" w:rsidP="00D329A9"/>
          <w:p w14:paraId="61723489" w14:textId="2A4BCD51" w:rsidR="00D329A9" w:rsidRDefault="00D329A9" w:rsidP="00D329A9"/>
        </w:tc>
      </w:tr>
      <w:tr w:rsidR="008A072D" w14:paraId="715B0393" w14:textId="77777777" w:rsidTr="20DEB428">
        <w:trPr>
          <w:trHeight w:val="300"/>
        </w:trPr>
        <w:tc>
          <w:tcPr>
            <w:tcW w:w="9016" w:type="dxa"/>
            <w:shd w:val="clear" w:color="auto" w:fill="212192" w:themeFill="accent1"/>
          </w:tcPr>
          <w:p w14:paraId="43E2DD92" w14:textId="1324C088" w:rsidR="008A072D" w:rsidRPr="008A072D" w:rsidRDefault="008A072D" w:rsidP="00B710E3">
            <w:pPr>
              <w:rPr>
                <w:b/>
                <w:bCs/>
              </w:rPr>
            </w:pPr>
            <w:r w:rsidRPr="008A072D">
              <w:rPr>
                <w:b/>
                <w:bCs/>
              </w:rPr>
              <w:lastRenderedPageBreak/>
              <w:t xml:space="preserve">Grant funding </w:t>
            </w:r>
          </w:p>
        </w:tc>
      </w:tr>
      <w:tr w:rsidR="008A072D" w14:paraId="1E12A385" w14:textId="77777777" w:rsidTr="20DEB428">
        <w:trPr>
          <w:trHeight w:val="300"/>
        </w:trPr>
        <w:tc>
          <w:tcPr>
            <w:tcW w:w="9016" w:type="dxa"/>
          </w:tcPr>
          <w:p w14:paraId="65E8A8C8" w14:textId="46CAF9D1" w:rsidR="008A072D" w:rsidRDefault="008A072D" w:rsidP="00B710E3">
            <w:r>
              <w:t xml:space="preserve">If successful, Transport Scotland will issue a grant offer letter to the </w:t>
            </w:r>
            <w:r w:rsidR="00A75E47">
              <w:t xml:space="preserve">data </w:t>
            </w:r>
            <w:r w:rsidR="0055433D">
              <w:t>supplier carrying out the fleet analysis</w:t>
            </w:r>
            <w:r w:rsidR="00A75E47">
              <w:t xml:space="preserve">. </w:t>
            </w:r>
            <w:r>
              <w:t xml:space="preserve"> </w:t>
            </w:r>
          </w:p>
          <w:p w14:paraId="419F3B2B" w14:textId="14ADAD93" w:rsidR="008A072D" w:rsidRDefault="008A072D" w:rsidP="00B710E3">
            <w:r w:rsidRPr="008A072D">
              <w:t xml:space="preserve">The grant offer letter can be issued to the operator, who will then be responsible for disbursing the funds to the supplier upon completion of the activity. </w:t>
            </w:r>
          </w:p>
          <w:p w14:paraId="6C7B6240" w14:textId="63262B92" w:rsidR="20DEB428" w:rsidRDefault="008A072D">
            <w:r>
              <w:t>Alternatively, the funding can be paid directly to the supplier once the activity is completed. The grant offer letter must be issued to whichever organisation will receive the grant funding so please confirm your preference to Transport Scotland.</w:t>
            </w:r>
          </w:p>
          <w:p w14:paraId="2374C9EB" w14:textId="77777777" w:rsidR="008A56CA" w:rsidRDefault="008A072D" w:rsidP="20DEB428">
            <w:pPr>
              <w:pBdr>
                <w:bottom w:val="single" w:sz="12" w:space="1" w:color="auto"/>
              </w:pBdr>
              <w:rPr>
                <w:i/>
                <w:iCs/>
              </w:rPr>
            </w:pPr>
            <w:r w:rsidRPr="20DEB428">
              <w:rPr>
                <w:b/>
                <w:bCs/>
              </w:rPr>
              <w:t xml:space="preserve">The grant offer letter should be issued to: </w:t>
            </w:r>
            <w:r w:rsidRPr="20DEB428">
              <w:rPr>
                <w:i/>
                <w:iCs/>
              </w:rPr>
              <w:t>insert organisation name</w:t>
            </w:r>
            <w:r w:rsidR="007A0C69" w:rsidRPr="20DEB428">
              <w:rPr>
                <w:i/>
                <w:iCs/>
              </w:rPr>
              <w:t xml:space="preserve"> </w:t>
            </w:r>
            <w:r w:rsidR="00E71D54">
              <w:rPr>
                <w:i/>
                <w:iCs/>
              </w:rPr>
              <w:t>and contact details</w:t>
            </w:r>
          </w:p>
          <w:p w14:paraId="48676D89" w14:textId="5B9FFB33" w:rsidR="008A072D" w:rsidRDefault="00E71D54" w:rsidP="20DEB428">
            <w:pPr>
              <w:pBdr>
                <w:bottom w:val="single" w:sz="12" w:space="1" w:color="auto"/>
              </w:pBdr>
              <w:rPr>
                <w:i/>
                <w:iCs/>
              </w:rPr>
            </w:pPr>
            <w:r>
              <w:rPr>
                <w:i/>
                <w:iCs/>
              </w:rPr>
              <w:t xml:space="preserve"> </w:t>
            </w:r>
          </w:p>
          <w:p w14:paraId="4C240CFA" w14:textId="7FD8AF11" w:rsidR="008A56CA" w:rsidRPr="008A56CA" w:rsidRDefault="008A56CA" w:rsidP="20DEB428">
            <w:pPr>
              <w:rPr>
                <w:b/>
                <w:bCs/>
              </w:rPr>
            </w:pPr>
          </w:p>
        </w:tc>
      </w:tr>
    </w:tbl>
    <w:p w14:paraId="5AF92CD4" w14:textId="08770D3C" w:rsidR="2776B552" w:rsidRDefault="2776B552"/>
    <w:p w14:paraId="33316D8E" w14:textId="257B8DAA" w:rsidR="2776B552" w:rsidRDefault="2776B552"/>
    <w:p w14:paraId="0DA235D9" w14:textId="77777777" w:rsidR="00662928" w:rsidRDefault="00662928" w:rsidP="00882ED8">
      <w:pPr>
        <w:rPr>
          <w:b/>
          <w:bCs/>
        </w:rPr>
      </w:pPr>
    </w:p>
    <w:p w14:paraId="773A2D07" w14:textId="77777777" w:rsidR="008A072D" w:rsidRDefault="008A072D">
      <w:pPr>
        <w:spacing w:before="0" w:beforeAutospacing="0" w:after="0" w:afterAutospacing="0" w:line="240" w:lineRule="auto"/>
        <w:rPr>
          <w:rFonts w:ascii="Montserrat SemiBold" w:hAnsi="Montserrat SemiBold"/>
          <w:b/>
          <w:color w:val="212192"/>
          <w:kern w:val="24"/>
          <w:sz w:val="36"/>
        </w:rPr>
      </w:pPr>
      <w:r>
        <w:br w:type="page"/>
      </w:r>
    </w:p>
    <w:p w14:paraId="2F8C71CE" w14:textId="299FEC54" w:rsidR="00662928" w:rsidRPr="00662928" w:rsidRDefault="00662928" w:rsidP="00662928">
      <w:pPr>
        <w:pStyle w:val="Heading3"/>
      </w:pPr>
      <w:bookmarkStart w:id="15" w:name="_Toc1191635781"/>
      <w:r>
        <w:lastRenderedPageBreak/>
        <w:t>Timescales for Completion</w:t>
      </w:r>
      <w:bookmarkEnd w:id="15"/>
    </w:p>
    <w:p w14:paraId="339B04BA" w14:textId="22F86D79" w:rsidR="00662928" w:rsidRPr="00662928" w:rsidRDefault="00662928" w:rsidP="00882ED8">
      <w:r w:rsidRPr="00662928">
        <w:t>P</w:t>
      </w:r>
      <w:r w:rsidR="00FE246A" w:rsidRPr="00662928">
        <w:t xml:space="preserve">lease provide the </w:t>
      </w:r>
      <w:r w:rsidR="5A78DBE2" w:rsidRPr="00662928">
        <w:t>estimated</w:t>
      </w:r>
      <w:r w:rsidR="00721E24" w:rsidRPr="00662928">
        <w:t xml:space="preserve"> timescale for delivery</w:t>
      </w:r>
      <w:r w:rsidRPr="00662928">
        <w:t>.</w:t>
      </w:r>
      <w:r w:rsidR="002F0AE0" w:rsidRPr="00662928">
        <w:t xml:space="preserve"> </w:t>
      </w:r>
    </w:p>
    <w:p w14:paraId="65AEFECF" w14:textId="31B925EA" w:rsidR="00003619" w:rsidRDefault="00662928" w:rsidP="00882ED8">
      <w:pPr>
        <w:rPr>
          <w:b/>
          <w:bCs/>
        </w:rPr>
      </w:pPr>
      <w:r w:rsidRPr="00662928">
        <w:t>N</w:t>
      </w:r>
      <w:r w:rsidR="002F0AE0" w:rsidRPr="00662928">
        <w:t xml:space="preserve">ote Transport Scotland expects final reports to be completed approximately </w:t>
      </w:r>
      <w:r w:rsidR="3E5F95E3" w:rsidRPr="00662928">
        <w:t>8</w:t>
      </w:r>
      <w:r w:rsidR="00A75E47">
        <w:t>-12</w:t>
      </w:r>
      <w:r w:rsidR="002F0AE0" w:rsidRPr="00662928">
        <w:t xml:space="preserve"> weeks following issuing a Grant Offer Letter</w:t>
      </w:r>
      <w:r>
        <w:rPr>
          <w:b/>
          <w:bCs/>
        </w:rPr>
        <w:t xml:space="preserve">. </w:t>
      </w:r>
    </w:p>
    <w:p w14:paraId="75B1D634" w14:textId="097D2928" w:rsidR="00662928" w:rsidRPr="00721E24" w:rsidRDefault="00662928" w:rsidP="00882ED8">
      <w:pPr>
        <w:rPr>
          <w:b/>
          <w:bCs/>
        </w:rPr>
      </w:pPr>
      <w:r>
        <w:rPr>
          <w:b/>
          <w:bCs/>
        </w:rPr>
        <w:t>To be completed</w:t>
      </w:r>
      <w:r w:rsidR="008A072D">
        <w:rPr>
          <w:b/>
          <w:bCs/>
        </w:rPr>
        <w:t xml:space="preserve">: </w:t>
      </w:r>
    </w:p>
    <w:tbl>
      <w:tblPr>
        <w:tblStyle w:val="TableGrid"/>
        <w:tblW w:w="0" w:type="auto"/>
        <w:tblLook w:val="04A0" w:firstRow="1" w:lastRow="0" w:firstColumn="1" w:lastColumn="0" w:noHBand="0" w:noVBand="1"/>
      </w:tblPr>
      <w:tblGrid>
        <w:gridCol w:w="4508"/>
        <w:gridCol w:w="4508"/>
      </w:tblGrid>
      <w:tr w:rsidR="00721E24" w14:paraId="7949D50C" w14:textId="77777777" w:rsidTr="2776B552">
        <w:tc>
          <w:tcPr>
            <w:tcW w:w="4508" w:type="dxa"/>
            <w:shd w:val="clear" w:color="auto" w:fill="212192" w:themeFill="accent1"/>
          </w:tcPr>
          <w:p w14:paraId="49989187" w14:textId="79981049" w:rsidR="00721E24" w:rsidRPr="00721E24" w:rsidRDefault="00721E24" w:rsidP="00882ED8">
            <w:pPr>
              <w:rPr>
                <w:b/>
                <w:bCs/>
              </w:rPr>
            </w:pPr>
            <w:r w:rsidRPr="00721E24">
              <w:rPr>
                <w:b/>
                <w:bCs/>
              </w:rPr>
              <w:t>Activity</w:t>
            </w:r>
          </w:p>
        </w:tc>
        <w:tc>
          <w:tcPr>
            <w:tcW w:w="4508" w:type="dxa"/>
            <w:shd w:val="clear" w:color="auto" w:fill="212192" w:themeFill="accent1"/>
          </w:tcPr>
          <w:p w14:paraId="7D13BD15" w14:textId="7778D354" w:rsidR="00721E24" w:rsidRPr="00721E24" w:rsidRDefault="00721E24" w:rsidP="00882ED8">
            <w:pPr>
              <w:rPr>
                <w:b/>
                <w:bCs/>
              </w:rPr>
            </w:pPr>
            <w:r w:rsidRPr="00721E24">
              <w:rPr>
                <w:b/>
                <w:bCs/>
              </w:rPr>
              <w:t>Proposed date(s)</w:t>
            </w:r>
          </w:p>
        </w:tc>
      </w:tr>
      <w:tr w:rsidR="00CD419D" w14:paraId="4211623E" w14:textId="77777777" w:rsidTr="00721E24">
        <w:tc>
          <w:tcPr>
            <w:tcW w:w="4508" w:type="dxa"/>
          </w:tcPr>
          <w:p w14:paraId="5295AC7C" w14:textId="77777777" w:rsidR="008A072D" w:rsidRPr="008A072D" w:rsidRDefault="00CD419D" w:rsidP="00CD419D">
            <w:pPr>
              <w:rPr>
                <w:szCs w:val="24"/>
              </w:rPr>
            </w:pPr>
            <w:r w:rsidRPr="008A072D">
              <w:rPr>
                <w:szCs w:val="24"/>
              </w:rPr>
              <w:t>Grant offer letter signed</w:t>
            </w:r>
            <w:r w:rsidR="008A072D" w:rsidRPr="008A072D">
              <w:rPr>
                <w:szCs w:val="24"/>
              </w:rPr>
              <w:t xml:space="preserve"> </w:t>
            </w:r>
          </w:p>
          <w:p w14:paraId="207F2878" w14:textId="59BBF488" w:rsidR="00CD419D" w:rsidRPr="008A072D" w:rsidRDefault="008A072D" w:rsidP="00CD419D">
            <w:pPr>
              <w:rPr>
                <w:szCs w:val="24"/>
              </w:rPr>
            </w:pPr>
            <w:r w:rsidRPr="008A072D">
              <w:rPr>
                <w:sz w:val="22"/>
                <w:szCs w:val="22"/>
              </w:rPr>
              <w:t xml:space="preserve">(If successful, Transport Scotland expect to issue </w:t>
            </w:r>
            <w:proofErr w:type="spellStart"/>
            <w:r w:rsidRPr="008A072D">
              <w:rPr>
                <w:sz w:val="22"/>
                <w:szCs w:val="22"/>
              </w:rPr>
              <w:t>GOLs</w:t>
            </w:r>
            <w:proofErr w:type="spellEnd"/>
            <w:r w:rsidRPr="008A072D">
              <w:rPr>
                <w:sz w:val="22"/>
                <w:szCs w:val="22"/>
              </w:rPr>
              <w:t xml:space="preserve"> within 10 working days of application being submitted) </w:t>
            </w:r>
          </w:p>
        </w:tc>
        <w:tc>
          <w:tcPr>
            <w:tcW w:w="4508" w:type="dxa"/>
          </w:tcPr>
          <w:p w14:paraId="494047DA" w14:textId="65594C84" w:rsidR="00CD419D" w:rsidRDefault="00CD419D" w:rsidP="00CD419D">
            <w:r>
              <w:t>DATE</w:t>
            </w:r>
          </w:p>
        </w:tc>
      </w:tr>
      <w:tr w:rsidR="00CD419D" w14:paraId="2BE5F50D" w14:textId="77777777" w:rsidTr="00721E24">
        <w:tc>
          <w:tcPr>
            <w:tcW w:w="4508" w:type="dxa"/>
          </w:tcPr>
          <w:p w14:paraId="2FF2BB84" w14:textId="343FE867" w:rsidR="00CD419D" w:rsidRPr="008A072D" w:rsidRDefault="008A072D" w:rsidP="00CD419D">
            <w:pPr>
              <w:rPr>
                <w:szCs w:val="24"/>
              </w:rPr>
            </w:pPr>
            <w:r w:rsidRPr="008A072D">
              <w:rPr>
                <w:szCs w:val="24"/>
              </w:rPr>
              <w:t>Operator d</w:t>
            </w:r>
            <w:r w:rsidR="00CD419D" w:rsidRPr="008A072D">
              <w:rPr>
                <w:szCs w:val="24"/>
              </w:rPr>
              <w:t>ata provided to supplier</w:t>
            </w:r>
          </w:p>
        </w:tc>
        <w:tc>
          <w:tcPr>
            <w:tcW w:w="4508" w:type="dxa"/>
          </w:tcPr>
          <w:p w14:paraId="0E108C60" w14:textId="5FB42EBD" w:rsidR="00CD419D" w:rsidRDefault="00CD419D" w:rsidP="00CD419D">
            <w:r>
              <w:t>DATE</w:t>
            </w:r>
          </w:p>
        </w:tc>
      </w:tr>
      <w:tr w:rsidR="00CD419D" w14:paraId="563BC5CD" w14:textId="77777777" w:rsidTr="00721E24">
        <w:tc>
          <w:tcPr>
            <w:tcW w:w="4508" w:type="dxa"/>
          </w:tcPr>
          <w:p w14:paraId="287FECFD" w14:textId="7D5337D0" w:rsidR="00CD419D" w:rsidRPr="008A072D" w:rsidRDefault="00CD419D" w:rsidP="00CD419D">
            <w:pPr>
              <w:rPr>
                <w:szCs w:val="24"/>
              </w:rPr>
            </w:pPr>
            <w:r w:rsidRPr="008A072D">
              <w:rPr>
                <w:szCs w:val="24"/>
              </w:rPr>
              <w:t>Supplier commences analysis</w:t>
            </w:r>
          </w:p>
        </w:tc>
        <w:tc>
          <w:tcPr>
            <w:tcW w:w="4508" w:type="dxa"/>
          </w:tcPr>
          <w:p w14:paraId="4EB37928" w14:textId="2C59F861" w:rsidR="00CD419D" w:rsidRDefault="00CD419D" w:rsidP="00CD419D">
            <w:r>
              <w:t>DATE</w:t>
            </w:r>
          </w:p>
        </w:tc>
      </w:tr>
      <w:tr w:rsidR="00CD419D" w14:paraId="64955488" w14:textId="77777777" w:rsidTr="00721E24">
        <w:tc>
          <w:tcPr>
            <w:tcW w:w="4508" w:type="dxa"/>
          </w:tcPr>
          <w:p w14:paraId="5503B517" w14:textId="7CB0EBB6" w:rsidR="00CD419D" w:rsidRPr="008A072D" w:rsidRDefault="00CD419D" w:rsidP="00CD419D">
            <w:pPr>
              <w:rPr>
                <w:szCs w:val="24"/>
              </w:rPr>
            </w:pPr>
            <w:r w:rsidRPr="008A072D">
              <w:rPr>
                <w:szCs w:val="24"/>
              </w:rPr>
              <w:t>Report developed and finalised</w:t>
            </w:r>
          </w:p>
        </w:tc>
        <w:tc>
          <w:tcPr>
            <w:tcW w:w="4508" w:type="dxa"/>
          </w:tcPr>
          <w:p w14:paraId="0A4718F6" w14:textId="084E4592" w:rsidR="00CD419D" w:rsidRDefault="00CD419D" w:rsidP="00CD419D">
            <w:r w:rsidRPr="004E2CE1">
              <w:t>DATE</w:t>
            </w:r>
          </w:p>
        </w:tc>
      </w:tr>
      <w:tr w:rsidR="00CD419D" w14:paraId="1DB8A533" w14:textId="77777777" w:rsidTr="00721E24">
        <w:tc>
          <w:tcPr>
            <w:tcW w:w="4508" w:type="dxa"/>
          </w:tcPr>
          <w:p w14:paraId="06FFA620" w14:textId="78CBA1F2" w:rsidR="00CD419D" w:rsidRPr="008A072D" w:rsidRDefault="00CD419D" w:rsidP="00CD419D">
            <w:pPr>
              <w:rPr>
                <w:szCs w:val="24"/>
              </w:rPr>
            </w:pPr>
            <w:r w:rsidRPr="008A072D">
              <w:rPr>
                <w:szCs w:val="24"/>
              </w:rPr>
              <w:t xml:space="preserve">Report provided to </w:t>
            </w:r>
            <w:r w:rsidR="008A072D" w:rsidRPr="008A072D">
              <w:rPr>
                <w:szCs w:val="24"/>
              </w:rPr>
              <w:t xml:space="preserve">operator and copy shared with </w:t>
            </w:r>
            <w:r w:rsidRPr="008A072D">
              <w:rPr>
                <w:szCs w:val="24"/>
              </w:rPr>
              <w:t>Transport Scotland</w:t>
            </w:r>
          </w:p>
        </w:tc>
        <w:tc>
          <w:tcPr>
            <w:tcW w:w="4508" w:type="dxa"/>
          </w:tcPr>
          <w:p w14:paraId="1894C0E4" w14:textId="546E0FFF" w:rsidR="00CD419D" w:rsidRPr="004E2CE1" w:rsidRDefault="00CD419D" w:rsidP="00CD419D">
            <w:r w:rsidRPr="004E2CE1">
              <w:t>DATE</w:t>
            </w:r>
          </w:p>
        </w:tc>
      </w:tr>
      <w:tr w:rsidR="00CD419D" w14:paraId="77DE96AA" w14:textId="77777777" w:rsidTr="00721E24">
        <w:tc>
          <w:tcPr>
            <w:tcW w:w="4508" w:type="dxa"/>
          </w:tcPr>
          <w:p w14:paraId="55551AC4" w14:textId="6F0CD118" w:rsidR="00CD419D" w:rsidRPr="008A072D" w:rsidRDefault="00CD419D" w:rsidP="00CD419D">
            <w:pPr>
              <w:rPr>
                <w:szCs w:val="24"/>
              </w:rPr>
            </w:pPr>
            <w:r w:rsidRPr="008A072D">
              <w:rPr>
                <w:szCs w:val="24"/>
              </w:rPr>
              <w:t>Claim to Transport Scotland for completed work</w:t>
            </w:r>
            <w:r w:rsidR="002D6B4F" w:rsidRPr="008A072D">
              <w:rPr>
                <w:szCs w:val="24"/>
              </w:rPr>
              <w:t xml:space="preserve"> </w:t>
            </w:r>
            <w:r w:rsidR="00662928" w:rsidRPr="008A072D">
              <w:rPr>
                <w:szCs w:val="24"/>
              </w:rPr>
              <w:t xml:space="preserve">(no later than </w:t>
            </w:r>
            <w:r w:rsidR="00A35AA8">
              <w:rPr>
                <w:szCs w:val="24"/>
              </w:rPr>
              <w:t>1</w:t>
            </w:r>
            <w:r w:rsidR="00E22C90">
              <w:rPr>
                <w:szCs w:val="24"/>
              </w:rPr>
              <w:t>2</w:t>
            </w:r>
            <w:r w:rsidR="00A35AA8" w:rsidRPr="00137FA1">
              <w:rPr>
                <w:szCs w:val="24"/>
                <w:vertAlign w:val="superscript"/>
              </w:rPr>
              <w:t>th</w:t>
            </w:r>
            <w:r w:rsidR="00137FA1">
              <w:rPr>
                <w:szCs w:val="24"/>
              </w:rPr>
              <w:t xml:space="preserve"> </w:t>
            </w:r>
            <w:r w:rsidR="00E22C90">
              <w:rPr>
                <w:szCs w:val="24"/>
              </w:rPr>
              <w:t>March</w:t>
            </w:r>
            <w:r w:rsidR="00662928" w:rsidRPr="008A072D">
              <w:rPr>
                <w:szCs w:val="24"/>
              </w:rPr>
              <w:t xml:space="preserve"> 202</w:t>
            </w:r>
            <w:r w:rsidR="00AA1224">
              <w:rPr>
                <w:szCs w:val="24"/>
              </w:rPr>
              <w:t>7</w:t>
            </w:r>
            <w:r w:rsidR="00662928" w:rsidRPr="008A072D">
              <w:rPr>
                <w:szCs w:val="24"/>
              </w:rPr>
              <w:t>)</w:t>
            </w:r>
          </w:p>
        </w:tc>
        <w:tc>
          <w:tcPr>
            <w:tcW w:w="4508" w:type="dxa"/>
          </w:tcPr>
          <w:p w14:paraId="3CF0AB0B" w14:textId="5031F6F4" w:rsidR="00CD419D" w:rsidRDefault="00CD419D" w:rsidP="00CD419D">
            <w:r w:rsidRPr="004E2CE1">
              <w:t>DATE</w:t>
            </w:r>
          </w:p>
        </w:tc>
      </w:tr>
    </w:tbl>
    <w:p w14:paraId="3E368C37" w14:textId="5C0D3DEE" w:rsidR="00721E24" w:rsidRDefault="008A072D" w:rsidP="00882ED8">
      <w:r>
        <w:t xml:space="preserve"> </w:t>
      </w:r>
    </w:p>
    <w:p w14:paraId="5DBEA920" w14:textId="77777777" w:rsidR="00FE246A" w:rsidRDefault="00FE246A" w:rsidP="00882ED8"/>
    <w:p w14:paraId="78FE4E76" w14:textId="77777777" w:rsidR="00FE246A" w:rsidRDefault="00FE246A" w:rsidP="00882ED8"/>
    <w:p w14:paraId="1329DAB6" w14:textId="77777777" w:rsidR="00CF12C1" w:rsidRDefault="00CF12C1" w:rsidP="00882ED8"/>
    <w:p w14:paraId="05E30F73" w14:textId="77777777" w:rsidR="00CF12C1" w:rsidRDefault="00CF12C1" w:rsidP="00882ED8"/>
    <w:p w14:paraId="3A2B05E3" w14:textId="77777777" w:rsidR="00CF12C1" w:rsidRDefault="00CF12C1" w:rsidP="00882ED8"/>
    <w:p w14:paraId="652D927D" w14:textId="77777777" w:rsidR="00CF12C1" w:rsidRDefault="00CF12C1" w:rsidP="00882ED8"/>
    <w:p w14:paraId="173AFFC1" w14:textId="77777777" w:rsidR="008A072D" w:rsidRDefault="008A072D" w:rsidP="6CD58E2A">
      <w:pPr>
        <w:spacing w:before="0" w:beforeAutospacing="0" w:after="0" w:afterAutospacing="0" w:line="240" w:lineRule="auto"/>
        <w:rPr>
          <w:rFonts w:ascii="Montserrat SemiBold" w:hAnsi="Montserrat SemiBold"/>
          <w:b/>
          <w:bCs/>
          <w:color w:val="212192"/>
          <w:kern w:val="24"/>
          <w:sz w:val="36"/>
          <w:szCs w:val="36"/>
        </w:rPr>
      </w:pPr>
      <w:r>
        <w:br w:type="page"/>
      </w:r>
    </w:p>
    <w:p w14:paraId="5A83C872" w14:textId="3710B6A1" w:rsidR="000D2C4B" w:rsidRDefault="005701DA" w:rsidP="005701DA">
      <w:pPr>
        <w:pStyle w:val="Heading3"/>
      </w:pPr>
      <w:bookmarkStart w:id="16" w:name="_Toc1229263706"/>
      <w:r>
        <w:lastRenderedPageBreak/>
        <w:t>Fair Work First Pro-Forma</w:t>
      </w:r>
      <w:bookmarkEnd w:id="16"/>
      <w:r>
        <w:t xml:space="preserve"> </w:t>
      </w:r>
    </w:p>
    <w:p w14:paraId="1FFDAD5B" w14:textId="77777777" w:rsidR="00BA48D1" w:rsidRDefault="005701DA" w:rsidP="00882ED8">
      <w:r>
        <w:t xml:space="preserve">This section must be completed </w:t>
      </w:r>
      <w:r w:rsidR="00F15F03">
        <w:t>by the organis</w:t>
      </w:r>
      <w:r w:rsidR="00AB53E4">
        <w:t xml:space="preserve">ation </w:t>
      </w:r>
      <w:r w:rsidR="008A072D">
        <w:t xml:space="preserve">who will </w:t>
      </w:r>
      <w:r w:rsidR="00AB53E4">
        <w:t>rec</w:t>
      </w:r>
      <w:r w:rsidR="008A072D">
        <w:t xml:space="preserve">eive </w:t>
      </w:r>
      <w:r w:rsidR="00AB53E4">
        <w:t>the</w:t>
      </w:r>
      <w:r w:rsidR="00B14124">
        <w:t xml:space="preserve"> grant</w:t>
      </w:r>
      <w:r w:rsidR="00AB53E4">
        <w:t xml:space="preserve"> funding</w:t>
      </w:r>
      <w:r w:rsidR="008A072D">
        <w:t xml:space="preserve">. </w:t>
      </w:r>
    </w:p>
    <w:p w14:paraId="2D6EF807" w14:textId="152DFADD" w:rsidR="00BA48D1" w:rsidRDefault="006F2883" w:rsidP="00882ED8">
      <w:r>
        <w:t xml:space="preserve">If you have nominated the data supplier to </w:t>
      </w:r>
      <w:r w:rsidR="008A072D">
        <w:t>receive the grant offer letter and the funding directly,</w:t>
      </w:r>
      <w:r w:rsidR="00920711">
        <w:t xml:space="preserve"> </w:t>
      </w:r>
      <w:r w:rsidR="00C90D5C">
        <w:t>they would complete this</w:t>
      </w:r>
      <w:r w:rsidR="009671C1">
        <w:t xml:space="preserve"> </w:t>
      </w:r>
      <w:r w:rsidR="0094094A">
        <w:t>section for their organisation</w:t>
      </w:r>
      <w:r w:rsidR="00C90D5C">
        <w:t>.</w:t>
      </w:r>
      <w:r w:rsidR="005701DA">
        <w:t xml:space="preserve"> </w:t>
      </w:r>
    </w:p>
    <w:p w14:paraId="0BB18C26" w14:textId="684EADD0" w:rsidR="005701DA" w:rsidRDefault="005701DA" w:rsidP="00882ED8">
      <w:r>
        <w:t>If you have any questions or are unclear on what information you need to provide please contact Transport Scotland and we will support you to complete this.</w:t>
      </w:r>
      <w:r w:rsidR="00E96BA7">
        <w:t xml:space="preserve"> </w:t>
      </w:r>
      <w:r>
        <w:t xml:space="preserve"> </w:t>
      </w:r>
    </w:p>
    <w:p w14:paraId="38EB8B33" w14:textId="3F1CB35C" w:rsidR="001C7321" w:rsidRPr="008A072D" w:rsidRDefault="001C7321" w:rsidP="00882ED8">
      <w:pPr>
        <w:rPr>
          <w:b/>
          <w:bCs/>
          <w:u w:val="single"/>
        </w:rPr>
      </w:pPr>
      <w:r w:rsidRPr="008A072D">
        <w:rPr>
          <w:b/>
          <w:bCs/>
          <w:u w:val="single"/>
        </w:rPr>
        <w:t xml:space="preserve">Guidance for completion and </w:t>
      </w:r>
      <w:r w:rsidR="008A072D">
        <w:rPr>
          <w:b/>
          <w:bCs/>
          <w:u w:val="single"/>
        </w:rPr>
        <w:t xml:space="preserve">advice on </w:t>
      </w:r>
      <w:r w:rsidRPr="008A072D">
        <w:rPr>
          <w:b/>
          <w:bCs/>
          <w:u w:val="single"/>
        </w:rPr>
        <w:t xml:space="preserve">the type of evidence needed is provided below: </w:t>
      </w:r>
    </w:p>
    <w:p w14:paraId="1A7C930B" w14:textId="62FE70A8" w:rsidR="001C7321" w:rsidRPr="008A072D" w:rsidRDefault="001C7321" w:rsidP="00882ED8">
      <w:pPr>
        <w:rPr>
          <w:b/>
          <w:bCs/>
        </w:rPr>
      </w:pPr>
      <w:r w:rsidRPr="008A072D">
        <w:rPr>
          <w:b/>
          <w:bCs/>
        </w:rPr>
        <w:t xml:space="preserve">Your </w:t>
      </w:r>
      <w:r w:rsidR="00CF12C1" w:rsidRPr="008A072D">
        <w:rPr>
          <w:b/>
          <w:bCs/>
        </w:rPr>
        <w:t>organisation</w:t>
      </w:r>
      <w:r w:rsidRPr="008A072D">
        <w:rPr>
          <w:b/>
          <w:bCs/>
        </w:rPr>
        <w:t xml:space="preserve"> has less than 21 employees: </w:t>
      </w:r>
    </w:p>
    <w:p w14:paraId="7E38D5EE" w14:textId="0C5CB629" w:rsidR="001C7321" w:rsidRPr="008A072D" w:rsidRDefault="001C7321" w:rsidP="00882ED8">
      <w:pPr>
        <w:rPr>
          <w:b/>
          <w:bCs/>
        </w:rPr>
      </w:pPr>
      <w:r w:rsidRPr="008A072D">
        <w:rPr>
          <w:b/>
          <w:bCs/>
        </w:rPr>
        <w:t>Complete:</w:t>
      </w:r>
    </w:p>
    <w:p w14:paraId="7491A6EF" w14:textId="5A7271A5" w:rsidR="00B8714E" w:rsidRDefault="00B8714E" w:rsidP="00B8714E">
      <w:pPr>
        <w:pStyle w:val="ListParagraph"/>
        <w:numPr>
          <w:ilvl w:val="0"/>
          <w:numId w:val="34"/>
        </w:numPr>
      </w:pPr>
      <w:r>
        <w:t xml:space="preserve">Section 1 </w:t>
      </w:r>
      <w:r w:rsidR="008D708F">
        <w:t xml:space="preserve">- </w:t>
      </w:r>
      <w:r>
        <w:t>check box</w:t>
      </w:r>
    </w:p>
    <w:p w14:paraId="1760B1D7" w14:textId="20638352" w:rsidR="001379D5" w:rsidRDefault="00B8714E" w:rsidP="001379D5">
      <w:pPr>
        <w:pStyle w:val="ListParagraph"/>
        <w:numPr>
          <w:ilvl w:val="0"/>
          <w:numId w:val="34"/>
        </w:numPr>
      </w:pPr>
      <w:r>
        <w:t xml:space="preserve">Section </w:t>
      </w:r>
      <w:proofErr w:type="spellStart"/>
      <w:r>
        <w:t>2A</w:t>
      </w:r>
      <w:proofErr w:type="spellEnd"/>
      <w:r>
        <w:t xml:space="preserve"> </w:t>
      </w:r>
      <w:r w:rsidR="008D708F">
        <w:t xml:space="preserve">- </w:t>
      </w:r>
      <w:r w:rsidR="001379D5">
        <w:t>select</w:t>
      </w:r>
      <w:r>
        <w:t xml:space="preserve"> yes or no for one of the options</w:t>
      </w:r>
      <w:r w:rsidR="003D32BC">
        <w:t xml:space="preserve">, providing </w:t>
      </w:r>
      <w:r w:rsidR="00631AF2">
        <w:t xml:space="preserve">written confirmation </w:t>
      </w:r>
      <w:r w:rsidR="008A072D">
        <w:t xml:space="preserve">in the space provided </w:t>
      </w:r>
      <w:r w:rsidR="00631AF2">
        <w:t xml:space="preserve">of which </w:t>
      </w:r>
      <w:r w:rsidR="008D708F">
        <w:t xml:space="preserve">option you have selected. </w:t>
      </w:r>
    </w:p>
    <w:p w14:paraId="44D00692" w14:textId="549D8EA3" w:rsidR="00B8714E" w:rsidRPr="008A072D" w:rsidRDefault="00B8714E" w:rsidP="00B8714E">
      <w:pPr>
        <w:rPr>
          <w:b/>
          <w:bCs/>
        </w:rPr>
      </w:pPr>
      <w:r w:rsidRPr="008A072D">
        <w:rPr>
          <w:b/>
          <w:bCs/>
        </w:rPr>
        <w:t xml:space="preserve">Your organisation has more than 21 employees: </w:t>
      </w:r>
    </w:p>
    <w:p w14:paraId="79514517" w14:textId="54FEDE81" w:rsidR="00B8714E" w:rsidRPr="008A072D" w:rsidRDefault="00B8714E" w:rsidP="00B8714E">
      <w:pPr>
        <w:rPr>
          <w:b/>
          <w:bCs/>
        </w:rPr>
      </w:pPr>
      <w:r w:rsidRPr="008A072D">
        <w:rPr>
          <w:b/>
          <w:bCs/>
        </w:rPr>
        <w:t xml:space="preserve">Complete: </w:t>
      </w:r>
    </w:p>
    <w:p w14:paraId="1F36CCE6" w14:textId="13E09785" w:rsidR="00B8714E" w:rsidRDefault="00B8714E" w:rsidP="00B8714E">
      <w:pPr>
        <w:pStyle w:val="ListParagraph"/>
        <w:numPr>
          <w:ilvl w:val="0"/>
          <w:numId w:val="34"/>
        </w:numPr>
      </w:pPr>
      <w:r>
        <w:t xml:space="preserve">Section 1 </w:t>
      </w:r>
      <w:r w:rsidR="001379D5">
        <w:t>– check box</w:t>
      </w:r>
    </w:p>
    <w:p w14:paraId="0C88C59D" w14:textId="07CFF5D3" w:rsidR="00B8714E" w:rsidRDefault="00B8714E" w:rsidP="00B8714E">
      <w:pPr>
        <w:pStyle w:val="ListParagraph"/>
        <w:numPr>
          <w:ilvl w:val="0"/>
          <w:numId w:val="34"/>
        </w:numPr>
      </w:pPr>
      <w:r>
        <w:t xml:space="preserve">Section </w:t>
      </w:r>
      <w:proofErr w:type="spellStart"/>
      <w:r>
        <w:t>2</w:t>
      </w:r>
      <w:r w:rsidR="001379D5">
        <w:t>A</w:t>
      </w:r>
      <w:proofErr w:type="spellEnd"/>
      <w:r w:rsidR="001379D5">
        <w:t xml:space="preserve"> - select yes or no for one of the options, providing </w:t>
      </w:r>
      <w:r w:rsidR="008A072D">
        <w:t xml:space="preserve">confirmation in the space provided </w:t>
      </w:r>
      <w:r w:rsidR="001379D5">
        <w:t>which option you have selected.</w:t>
      </w:r>
    </w:p>
    <w:p w14:paraId="3E8FCB07" w14:textId="38CE01E1" w:rsidR="00BA48D1" w:rsidRDefault="001379D5" w:rsidP="2776B552">
      <w:pPr>
        <w:pStyle w:val="ListParagraph"/>
        <w:numPr>
          <w:ilvl w:val="0"/>
          <w:numId w:val="34"/>
        </w:numPr>
      </w:pPr>
      <w:r>
        <w:t xml:space="preserve">Section </w:t>
      </w:r>
      <w:proofErr w:type="spellStart"/>
      <w:r>
        <w:t>2B</w:t>
      </w:r>
      <w:proofErr w:type="spellEnd"/>
      <w:r>
        <w:t xml:space="preserve"> - select yes or no for one of the options, providing written confirmation </w:t>
      </w:r>
      <w:r w:rsidR="00BA48D1">
        <w:t xml:space="preserve">in the space provided </w:t>
      </w:r>
      <w:r>
        <w:t>of which option you have selected</w:t>
      </w:r>
      <w:r w:rsidR="00BA48D1">
        <w:t>.</w:t>
      </w:r>
    </w:p>
    <w:p w14:paraId="7C8C98C7" w14:textId="3FBA4750" w:rsidR="00B91736" w:rsidRDefault="00BA48D1" w:rsidP="00BA48D1">
      <w:pPr>
        <w:spacing w:before="0" w:beforeAutospacing="0" w:after="0" w:afterAutospacing="0" w:line="240" w:lineRule="auto"/>
      </w:pPr>
      <w:r>
        <w:br w:type="page"/>
      </w:r>
    </w:p>
    <w:tbl>
      <w:tblPr>
        <w:tblStyle w:val="TableGrid"/>
        <w:tblW w:w="0" w:type="auto"/>
        <w:tblLook w:val="04A0" w:firstRow="1" w:lastRow="0" w:firstColumn="1" w:lastColumn="0" w:noHBand="0" w:noVBand="1"/>
      </w:tblPr>
      <w:tblGrid>
        <w:gridCol w:w="4106"/>
        <w:gridCol w:w="4792"/>
      </w:tblGrid>
      <w:tr w:rsidR="005701DA" w:rsidRPr="00897E68" w14:paraId="73A868DE" w14:textId="77777777" w:rsidTr="2776B552">
        <w:trPr>
          <w:trHeight w:val="682"/>
        </w:trPr>
        <w:tc>
          <w:tcPr>
            <w:tcW w:w="8898" w:type="dxa"/>
            <w:gridSpan w:val="2"/>
            <w:shd w:val="clear" w:color="auto" w:fill="212192" w:themeFill="accent1"/>
          </w:tcPr>
          <w:p w14:paraId="66BCCA43" w14:textId="77777777" w:rsidR="005701DA" w:rsidRPr="00897E68" w:rsidRDefault="005701DA">
            <w:pPr>
              <w:spacing w:before="0" w:beforeAutospacing="0" w:after="0" w:afterAutospacing="0" w:line="240" w:lineRule="auto"/>
              <w:rPr>
                <w:rFonts w:cs="Arial"/>
                <w:color w:val="FFFFFF" w:themeColor="background1"/>
                <w:u w:color="000000"/>
              </w:rPr>
            </w:pPr>
            <w:r w:rsidRPr="00897E68">
              <w:rPr>
                <w:rFonts w:cs="Arial"/>
                <w:b/>
                <w:bCs/>
                <w:color w:val="FFFFFF" w:themeColor="background1"/>
                <w:u w:color="000000"/>
              </w:rPr>
              <w:lastRenderedPageBreak/>
              <w:t>Confirmation of employer’s c</w:t>
            </w:r>
            <w:r w:rsidRPr="00897E68">
              <w:rPr>
                <w:rFonts w:eastAsia="Arial" w:cs="Arial"/>
                <w:b/>
                <w:color w:val="FFFFFF" w:themeColor="background1"/>
                <w:u w:color="000000"/>
              </w:rPr>
              <w:t xml:space="preserve">ompliance with the mandatory Fair Work First criteria and commitments to the desirable </w:t>
            </w:r>
            <w:r w:rsidRPr="00897E68">
              <w:rPr>
                <w:rFonts w:cs="Arial"/>
                <w:b/>
                <w:bCs/>
                <w:color w:val="FFFFFF" w:themeColor="background1"/>
                <w:u w:color="000000"/>
              </w:rPr>
              <w:t>Fair Work First criteria</w:t>
            </w:r>
          </w:p>
        </w:tc>
      </w:tr>
      <w:tr w:rsidR="005701DA" w:rsidRPr="004D00A8" w14:paraId="063C7841" w14:textId="77777777" w:rsidTr="2776B552">
        <w:tc>
          <w:tcPr>
            <w:tcW w:w="4106" w:type="dxa"/>
            <w:shd w:val="clear" w:color="auto" w:fill="FFFFFF" w:themeFill="background2"/>
          </w:tcPr>
          <w:p w14:paraId="1ECC0882" w14:textId="6B73BBB5" w:rsidR="005701DA" w:rsidRPr="004D00A8" w:rsidRDefault="005701DA">
            <w:pPr>
              <w:spacing w:before="0" w:beforeAutospacing="0" w:after="0" w:afterAutospacing="0" w:line="240" w:lineRule="auto"/>
              <w:rPr>
                <w:rFonts w:cs="Arial"/>
                <w:u w:color="000000"/>
              </w:rPr>
            </w:pPr>
            <w:r w:rsidRPr="004D00A8">
              <w:rPr>
                <w:rFonts w:cs="Arial"/>
                <w:b/>
                <w:bCs/>
                <w:u w:color="000000"/>
              </w:rPr>
              <w:t xml:space="preserve">Name of </w:t>
            </w:r>
            <w:r>
              <w:rPr>
                <w:rFonts w:cs="Arial"/>
                <w:b/>
                <w:bCs/>
                <w:u w:color="000000"/>
              </w:rPr>
              <w:t xml:space="preserve">lead </w:t>
            </w:r>
            <w:r w:rsidRPr="004D00A8">
              <w:rPr>
                <w:rFonts w:cs="Arial"/>
                <w:b/>
                <w:bCs/>
                <w:u w:color="000000"/>
              </w:rPr>
              <w:t>organisation</w:t>
            </w:r>
            <w:r w:rsidR="007B64C7">
              <w:rPr>
                <w:rFonts w:cs="Arial"/>
                <w:b/>
                <w:bCs/>
                <w:u w:color="000000"/>
              </w:rPr>
              <w:t xml:space="preserve"> (grantee)</w:t>
            </w:r>
          </w:p>
        </w:tc>
        <w:tc>
          <w:tcPr>
            <w:tcW w:w="4792" w:type="dxa"/>
            <w:shd w:val="clear" w:color="auto" w:fill="FFFFFF" w:themeFill="background2"/>
          </w:tcPr>
          <w:p w14:paraId="146F2072" w14:textId="77777777" w:rsidR="005701DA" w:rsidRPr="004D00A8" w:rsidRDefault="005701DA">
            <w:pPr>
              <w:spacing w:before="0" w:beforeAutospacing="0" w:after="0" w:afterAutospacing="0" w:line="240" w:lineRule="auto"/>
              <w:rPr>
                <w:rFonts w:cs="Arial"/>
                <w:u w:color="000000"/>
              </w:rPr>
            </w:pPr>
          </w:p>
        </w:tc>
      </w:tr>
      <w:tr w:rsidR="005701DA" w:rsidRPr="004D00A8" w14:paraId="6F55A19E" w14:textId="77777777">
        <w:tc>
          <w:tcPr>
            <w:tcW w:w="4106" w:type="dxa"/>
          </w:tcPr>
          <w:p w14:paraId="58DE09FD" w14:textId="77777777" w:rsidR="005701DA" w:rsidRPr="004D00A8" w:rsidRDefault="005701DA">
            <w:pPr>
              <w:spacing w:before="0" w:beforeAutospacing="0" w:after="0" w:afterAutospacing="0" w:line="240" w:lineRule="auto"/>
              <w:rPr>
                <w:rFonts w:cs="Arial"/>
                <w:b/>
                <w:bCs/>
                <w:u w:color="000000"/>
              </w:rPr>
            </w:pPr>
            <w:r>
              <w:rPr>
                <w:rFonts w:cs="Arial"/>
                <w:b/>
                <w:bCs/>
                <w:u w:color="000000"/>
              </w:rPr>
              <w:t>Number of employees</w:t>
            </w:r>
          </w:p>
        </w:tc>
        <w:tc>
          <w:tcPr>
            <w:tcW w:w="4792" w:type="dxa"/>
          </w:tcPr>
          <w:p w14:paraId="59320779" w14:textId="77777777" w:rsidR="005701DA" w:rsidRPr="004D00A8" w:rsidRDefault="005701DA">
            <w:pPr>
              <w:spacing w:before="0" w:beforeAutospacing="0" w:after="0" w:afterAutospacing="0" w:line="240" w:lineRule="auto"/>
              <w:rPr>
                <w:rFonts w:cs="Arial"/>
                <w:u w:color="000000"/>
              </w:rPr>
            </w:pPr>
          </w:p>
        </w:tc>
      </w:tr>
      <w:tr w:rsidR="005701DA" w:rsidRPr="004D00A8" w14:paraId="1B04662D" w14:textId="77777777">
        <w:tc>
          <w:tcPr>
            <w:tcW w:w="4106" w:type="dxa"/>
          </w:tcPr>
          <w:p w14:paraId="4326237C" w14:textId="77777777" w:rsidR="005701DA" w:rsidRPr="004D00A8" w:rsidRDefault="005701DA">
            <w:pPr>
              <w:spacing w:before="0" w:beforeAutospacing="0" w:after="0" w:afterAutospacing="0" w:line="240" w:lineRule="auto"/>
              <w:rPr>
                <w:rFonts w:cs="Arial"/>
                <w:u w:color="000000"/>
              </w:rPr>
            </w:pPr>
            <w:r w:rsidRPr="004D00A8">
              <w:rPr>
                <w:rFonts w:cs="Arial"/>
                <w:b/>
                <w:bCs/>
                <w:u w:color="000000"/>
              </w:rPr>
              <w:t>Name of trade union(s) / position of other worker representative providing confirmation</w:t>
            </w:r>
          </w:p>
        </w:tc>
        <w:tc>
          <w:tcPr>
            <w:tcW w:w="4792" w:type="dxa"/>
          </w:tcPr>
          <w:p w14:paraId="292C13E8" w14:textId="77777777" w:rsidR="005701DA" w:rsidRPr="004D00A8" w:rsidRDefault="005701DA">
            <w:pPr>
              <w:spacing w:before="0" w:beforeAutospacing="0" w:after="0" w:afterAutospacing="0" w:line="240" w:lineRule="auto"/>
              <w:rPr>
                <w:rFonts w:cs="Arial"/>
                <w:u w:color="000000"/>
              </w:rPr>
            </w:pPr>
          </w:p>
        </w:tc>
      </w:tr>
      <w:tr w:rsidR="005701DA" w:rsidRPr="004D00A8" w14:paraId="6831205E" w14:textId="77777777" w:rsidTr="2776B552">
        <w:tc>
          <w:tcPr>
            <w:tcW w:w="8898" w:type="dxa"/>
            <w:gridSpan w:val="2"/>
            <w:shd w:val="clear" w:color="auto" w:fill="212192" w:themeFill="accent1"/>
          </w:tcPr>
          <w:p w14:paraId="12D09D59" w14:textId="77777777" w:rsidR="005701DA" w:rsidRPr="004D00A8" w:rsidRDefault="005701DA">
            <w:pPr>
              <w:spacing w:before="0" w:beforeAutospacing="0" w:after="0" w:afterAutospacing="0" w:line="240" w:lineRule="auto"/>
              <w:rPr>
                <w:rFonts w:cs="Arial"/>
                <w:u w:color="000000"/>
              </w:rPr>
            </w:pPr>
            <w:r w:rsidRPr="004D00A8">
              <w:rPr>
                <w:rFonts w:cs="Arial"/>
                <w:b/>
                <w:bCs/>
                <w:u w:color="000000"/>
              </w:rPr>
              <w:t>Mandatory conditions</w:t>
            </w:r>
          </w:p>
        </w:tc>
      </w:tr>
      <w:tr w:rsidR="005701DA" w:rsidRPr="004D00A8" w14:paraId="0CCEDDAC" w14:textId="77777777">
        <w:tc>
          <w:tcPr>
            <w:tcW w:w="8898" w:type="dxa"/>
            <w:gridSpan w:val="2"/>
          </w:tcPr>
          <w:p w14:paraId="3FB3A977" w14:textId="77777777" w:rsidR="005701DA" w:rsidRPr="004D00A8" w:rsidRDefault="005701DA" w:rsidP="005701DA">
            <w:pPr>
              <w:numPr>
                <w:ilvl w:val="0"/>
                <w:numId w:val="31"/>
              </w:numPr>
              <w:pBdr>
                <w:top w:val="nil"/>
                <w:left w:val="nil"/>
                <w:bottom w:val="nil"/>
                <w:right w:val="nil"/>
                <w:between w:val="nil"/>
                <w:bar w:val="nil"/>
              </w:pBdr>
              <w:spacing w:before="0" w:beforeAutospacing="0" w:after="0" w:afterAutospacing="0" w:line="240" w:lineRule="auto"/>
              <w:rPr>
                <w:rFonts w:cs="Arial"/>
                <w:u w:val="single" w:color="000000"/>
              </w:rPr>
            </w:pPr>
            <w:r w:rsidRPr="004D00A8">
              <w:rPr>
                <w:rFonts w:cs="Arial"/>
                <w:b/>
                <w:bCs/>
                <w:u w:color="000000"/>
              </w:rPr>
              <w:t xml:space="preserve">Payment of at least the </w:t>
            </w:r>
            <w:hyperlink r:id="rId16" w:history="1">
              <w:r w:rsidRPr="00897E68">
                <w:rPr>
                  <w:rStyle w:val="Hyperlink"/>
                  <w:rFonts w:cs="Arial"/>
                  <w:b/>
                  <w:bCs/>
                </w:rPr>
                <w:t>real Living Wage</w:t>
              </w:r>
            </w:hyperlink>
            <w:r w:rsidRPr="004D00A8">
              <w:rPr>
                <w:rFonts w:cs="Arial"/>
                <w:u w:color="000000"/>
              </w:rPr>
              <w:t xml:space="preserve"> – to be completed by employer</w:t>
            </w:r>
          </w:p>
          <w:p w14:paraId="6A79029C" w14:textId="77777777" w:rsidR="005701DA" w:rsidRPr="004D00A8" w:rsidRDefault="005701DA">
            <w:pPr>
              <w:spacing w:before="0" w:beforeAutospacing="0" w:after="0" w:afterAutospacing="0" w:line="240" w:lineRule="auto"/>
              <w:rPr>
                <w:rFonts w:cs="Arial"/>
                <w:u w:val="single" w:color="000000"/>
              </w:rPr>
            </w:pPr>
          </w:p>
          <w:p w14:paraId="3F660658" w14:textId="77777777" w:rsidR="005701DA" w:rsidRPr="004D00A8" w:rsidRDefault="005701DA">
            <w:pPr>
              <w:spacing w:before="0" w:beforeAutospacing="0" w:after="0" w:afterAutospacing="0" w:line="240" w:lineRule="auto"/>
              <w:rPr>
                <w:rFonts w:cs="Arial"/>
                <w:u w:color="000000"/>
              </w:rPr>
            </w:pPr>
            <w:r>
              <w:rPr>
                <w:rFonts w:cs="Arial"/>
                <w:u w:color="000000"/>
              </w:rPr>
              <w:t>Tick</w:t>
            </w:r>
            <w:r w:rsidRPr="004D00A8">
              <w:rPr>
                <w:rFonts w:cs="Arial"/>
                <w:u w:color="000000"/>
              </w:rPr>
              <w:t xml:space="preserve"> as appropriate.</w:t>
            </w:r>
          </w:p>
          <w:p w14:paraId="480E387B" w14:textId="77777777" w:rsidR="005701DA" w:rsidRPr="004D00A8" w:rsidRDefault="005701DA">
            <w:pPr>
              <w:spacing w:before="0" w:beforeAutospacing="0" w:after="0" w:afterAutospacing="0" w:line="240" w:lineRule="auto"/>
              <w:rPr>
                <w:rFonts w:cs="Arial"/>
                <w:u w:color="000000"/>
              </w:rPr>
            </w:pPr>
          </w:p>
          <w:p w14:paraId="6499B0B5" w14:textId="77777777" w:rsidR="005701DA" w:rsidRPr="004D00A8" w:rsidRDefault="002F3842">
            <w:pPr>
              <w:pBdr>
                <w:top w:val="nil"/>
                <w:left w:val="nil"/>
                <w:bottom w:val="nil"/>
                <w:right w:val="nil"/>
                <w:between w:val="nil"/>
                <w:bar w:val="nil"/>
              </w:pBdr>
              <w:spacing w:before="0" w:beforeAutospacing="0" w:after="0" w:afterAutospacing="0" w:line="240" w:lineRule="auto"/>
              <w:rPr>
                <w:rFonts w:cs="Arial"/>
                <w:u w:color="000000"/>
              </w:rPr>
            </w:pPr>
            <w:sdt>
              <w:sdtPr>
                <w:rPr>
                  <w:rFonts w:cs="Arial"/>
                  <w:u w:color="000000"/>
                </w:rPr>
                <w:id w:val="-1702617011"/>
                <w14:checkbox>
                  <w14:checked w14:val="0"/>
                  <w14:checkedState w14:val="2612" w14:font="MS Gothic"/>
                  <w14:uncheckedState w14:val="2610" w14:font="MS Gothic"/>
                </w14:checkbox>
              </w:sdtPr>
              <w:sdtEndPr/>
              <w:sdtContent>
                <w:r w:rsidR="005701DA">
                  <w:rPr>
                    <w:rFonts w:ascii="MS Gothic" w:eastAsia="MS Gothic" w:hAnsi="MS Gothic" w:cs="Arial" w:hint="eastAsia"/>
                    <w:u w:color="000000"/>
                  </w:rPr>
                  <w:t>☐</w:t>
                </w:r>
              </w:sdtContent>
            </w:sdt>
            <w:r w:rsidR="005701DA" w:rsidRPr="004D00A8">
              <w:rPr>
                <w:rFonts w:cs="Arial"/>
                <w:u w:color="000000"/>
              </w:rPr>
              <w:t xml:space="preserve">This organisation is meeting the real Living Wage condition and appropriate evidence provided for this grant to the funder. </w:t>
            </w:r>
          </w:p>
          <w:p w14:paraId="771CEA6A" w14:textId="77777777" w:rsidR="005701DA" w:rsidRPr="004D00A8" w:rsidRDefault="005701DA">
            <w:pPr>
              <w:spacing w:before="0" w:beforeAutospacing="0" w:after="0" w:afterAutospacing="0" w:line="240" w:lineRule="auto"/>
              <w:rPr>
                <w:rFonts w:cs="Arial"/>
                <w:u w:color="000000"/>
              </w:rPr>
            </w:pPr>
          </w:p>
          <w:p w14:paraId="2B59DC78" w14:textId="55159B21" w:rsidR="005701DA" w:rsidRPr="004D00A8" w:rsidRDefault="002F3842">
            <w:pPr>
              <w:pBdr>
                <w:top w:val="nil"/>
                <w:left w:val="nil"/>
                <w:bottom w:val="nil"/>
                <w:right w:val="nil"/>
                <w:between w:val="nil"/>
                <w:bar w:val="nil"/>
              </w:pBdr>
              <w:spacing w:before="0" w:beforeAutospacing="0" w:after="0" w:afterAutospacing="0" w:line="240" w:lineRule="auto"/>
              <w:rPr>
                <w:rFonts w:cs="Arial"/>
                <w:u w:color="000000"/>
              </w:rPr>
            </w:pPr>
            <w:sdt>
              <w:sdtPr>
                <w:rPr>
                  <w:rFonts w:cs="Arial"/>
                  <w:u w:color="000000"/>
                </w:rPr>
                <w:id w:val="-209256122"/>
                <w14:checkbox>
                  <w14:checked w14:val="0"/>
                  <w14:checkedState w14:val="2612" w14:font="MS Gothic"/>
                  <w14:uncheckedState w14:val="2610" w14:font="MS Gothic"/>
                </w14:checkbox>
              </w:sdtPr>
              <w:sdtEndPr/>
              <w:sdtContent>
                <w:r w:rsidR="005701DA">
                  <w:rPr>
                    <w:rFonts w:ascii="MS Gothic" w:eastAsia="MS Gothic" w:hAnsi="MS Gothic" w:cs="Arial" w:hint="eastAsia"/>
                    <w:u w:color="000000"/>
                  </w:rPr>
                  <w:t>☐</w:t>
                </w:r>
              </w:sdtContent>
            </w:sdt>
            <w:r w:rsidR="005701DA" w:rsidRPr="004D00A8">
              <w:rPr>
                <w:rFonts w:cs="Arial"/>
                <w:u w:color="000000"/>
              </w:rPr>
              <w:t>This organisation is unable to meet the real Living Wage condition in full and an exception</w:t>
            </w:r>
            <w:r w:rsidR="005701DA">
              <w:rPr>
                <w:rFonts w:cs="Arial"/>
                <w:u w:color="000000"/>
              </w:rPr>
              <w:t xml:space="preserve"> will be requested </w:t>
            </w:r>
            <w:r w:rsidR="005701DA" w:rsidRPr="004D00A8">
              <w:rPr>
                <w:rFonts w:cs="Arial"/>
                <w:u w:color="000000"/>
              </w:rPr>
              <w:t xml:space="preserve">for this grant by the funder. </w:t>
            </w:r>
            <w:r w:rsidR="00BA48D1">
              <w:rPr>
                <w:rFonts w:cs="Arial"/>
                <w:u w:color="000000"/>
              </w:rPr>
              <w:t xml:space="preserve">(If an exception is required, please contact Transport Scotland who will help you access this). </w:t>
            </w:r>
          </w:p>
          <w:p w14:paraId="316BBA17" w14:textId="77777777" w:rsidR="005701DA" w:rsidRPr="004D00A8" w:rsidRDefault="005701DA">
            <w:pPr>
              <w:spacing w:before="0" w:beforeAutospacing="0" w:after="0" w:afterAutospacing="0" w:line="240" w:lineRule="auto"/>
              <w:rPr>
                <w:rFonts w:cs="Arial"/>
                <w:u w:color="000000"/>
              </w:rPr>
            </w:pPr>
          </w:p>
        </w:tc>
      </w:tr>
      <w:tr w:rsidR="005701DA" w:rsidRPr="00897E68" w14:paraId="5BAD06E5" w14:textId="77777777" w:rsidTr="2776B552">
        <w:tc>
          <w:tcPr>
            <w:tcW w:w="8898" w:type="dxa"/>
            <w:gridSpan w:val="2"/>
            <w:shd w:val="clear" w:color="auto" w:fill="212192" w:themeFill="accent1"/>
          </w:tcPr>
          <w:p w14:paraId="771AD6BD" w14:textId="77777777" w:rsidR="005701DA" w:rsidRPr="00897E68" w:rsidRDefault="005701DA">
            <w:pPr>
              <w:spacing w:before="0" w:beforeAutospacing="0" w:after="0" w:afterAutospacing="0" w:line="240" w:lineRule="auto"/>
              <w:rPr>
                <w:rFonts w:cs="Arial"/>
                <w:b/>
                <w:bCs/>
                <w:u w:color="000000"/>
              </w:rPr>
            </w:pPr>
            <w:r w:rsidRPr="00897E68">
              <w:rPr>
                <w:rFonts w:cs="Arial"/>
                <w:b/>
                <w:bCs/>
                <w:u w:color="000000"/>
              </w:rPr>
              <w:t>Evidence Required</w:t>
            </w:r>
          </w:p>
        </w:tc>
      </w:tr>
      <w:tr w:rsidR="005701DA" w:rsidRPr="0042781F" w14:paraId="584DC9C8" w14:textId="77777777">
        <w:tc>
          <w:tcPr>
            <w:tcW w:w="8898" w:type="dxa"/>
            <w:gridSpan w:val="2"/>
          </w:tcPr>
          <w:p w14:paraId="3DC960BB" w14:textId="0FB2A2AD" w:rsidR="005701DA" w:rsidRPr="0042781F" w:rsidRDefault="005701DA">
            <w:pPr>
              <w:spacing w:before="0" w:beforeAutospacing="0" w:after="0" w:afterAutospacing="0" w:line="240" w:lineRule="auto"/>
              <w:rPr>
                <w:rFonts w:cs="Arial"/>
                <w:b/>
                <w:bCs/>
                <w:u w:color="000000"/>
              </w:rPr>
            </w:pPr>
            <w:r w:rsidRPr="0042781F">
              <w:rPr>
                <w:rFonts w:cs="Arial"/>
                <w:b/>
                <w:bCs/>
                <w:u w:color="000000"/>
              </w:rPr>
              <w:t>As the grant request is less than £100,000 then the above self-declaration is sufficient</w:t>
            </w:r>
            <w:r>
              <w:rPr>
                <w:rFonts w:cs="Arial"/>
                <w:b/>
                <w:bCs/>
                <w:u w:color="000000"/>
              </w:rPr>
              <w:t xml:space="preserve"> evidence. </w:t>
            </w:r>
          </w:p>
          <w:p w14:paraId="7190BA73" w14:textId="77777777" w:rsidR="005701DA" w:rsidRPr="0042781F" w:rsidRDefault="005701DA">
            <w:pPr>
              <w:spacing w:before="0" w:beforeAutospacing="0" w:after="0" w:afterAutospacing="0" w:line="240" w:lineRule="auto"/>
              <w:rPr>
                <w:rFonts w:cs="Arial"/>
                <w:u w:color="000000"/>
              </w:rPr>
            </w:pPr>
          </w:p>
        </w:tc>
      </w:tr>
      <w:tr w:rsidR="005701DA" w:rsidRPr="004D00A8" w14:paraId="5AB6A927" w14:textId="77777777">
        <w:tc>
          <w:tcPr>
            <w:tcW w:w="8898" w:type="dxa"/>
            <w:gridSpan w:val="2"/>
          </w:tcPr>
          <w:p w14:paraId="44CAB855" w14:textId="77777777" w:rsidR="00CD60C5" w:rsidRDefault="00CD60C5">
            <w:pPr>
              <w:spacing w:before="0" w:beforeAutospacing="0" w:after="0" w:afterAutospacing="0" w:line="240" w:lineRule="auto"/>
              <w:rPr>
                <w:rFonts w:cs="Arial"/>
                <w:u w:color="000000"/>
              </w:rPr>
            </w:pPr>
          </w:p>
          <w:p w14:paraId="364428CD" w14:textId="77777777" w:rsidR="00CD60C5" w:rsidRDefault="00CD60C5">
            <w:pPr>
              <w:spacing w:before="0" w:beforeAutospacing="0" w:after="0" w:afterAutospacing="0" w:line="240" w:lineRule="auto"/>
              <w:rPr>
                <w:rFonts w:cs="Arial"/>
                <w:u w:color="000000"/>
              </w:rPr>
            </w:pPr>
          </w:p>
          <w:p w14:paraId="3B42EF2C" w14:textId="300E78FC" w:rsidR="005701DA" w:rsidRPr="004D00A8" w:rsidRDefault="005701DA">
            <w:pPr>
              <w:spacing w:before="0" w:beforeAutospacing="0" w:after="0" w:afterAutospacing="0" w:line="240" w:lineRule="auto"/>
              <w:rPr>
                <w:rFonts w:cs="Arial"/>
                <w:u w:color="000000"/>
              </w:rPr>
            </w:pPr>
            <w:r w:rsidRPr="004D00A8">
              <w:rPr>
                <w:rFonts w:cs="Arial"/>
                <w:u w:color="000000"/>
              </w:rPr>
              <w:t>Signed (employer):</w:t>
            </w:r>
          </w:p>
          <w:p w14:paraId="11DE4BF2" w14:textId="77777777" w:rsidR="005701DA" w:rsidRPr="004D00A8" w:rsidRDefault="005701DA">
            <w:pPr>
              <w:spacing w:before="0" w:beforeAutospacing="0" w:after="0" w:afterAutospacing="0" w:line="240" w:lineRule="auto"/>
              <w:rPr>
                <w:rFonts w:eastAsia="Arial" w:cs="Arial"/>
                <w:color w:val="000000"/>
                <w:u w:color="000000"/>
              </w:rPr>
            </w:pPr>
          </w:p>
          <w:p w14:paraId="4CB16F2F" w14:textId="77777777" w:rsidR="005701DA" w:rsidRDefault="005701DA">
            <w:pPr>
              <w:spacing w:before="0" w:beforeAutospacing="0" w:after="0" w:afterAutospacing="0" w:line="240" w:lineRule="auto"/>
              <w:rPr>
                <w:rFonts w:cs="Arial"/>
                <w:u w:color="000000"/>
              </w:rPr>
            </w:pPr>
            <w:r w:rsidRPr="004D00A8">
              <w:rPr>
                <w:rFonts w:cs="Arial"/>
                <w:u w:color="000000"/>
              </w:rPr>
              <w:t>Date:</w:t>
            </w:r>
          </w:p>
          <w:p w14:paraId="6DAFD03A" w14:textId="77777777" w:rsidR="00CD60C5" w:rsidRDefault="00CD60C5">
            <w:pPr>
              <w:spacing w:before="0" w:beforeAutospacing="0" w:after="0" w:afterAutospacing="0" w:line="240" w:lineRule="auto"/>
              <w:rPr>
                <w:rFonts w:cs="Arial"/>
                <w:u w:color="000000"/>
              </w:rPr>
            </w:pPr>
          </w:p>
          <w:p w14:paraId="1814380A" w14:textId="77777777" w:rsidR="00CD60C5" w:rsidRPr="004D00A8" w:rsidRDefault="00CD60C5">
            <w:pPr>
              <w:spacing w:before="0" w:beforeAutospacing="0" w:after="0" w:afterAutospacing="0" w:line="240" w:lineRule="auto"/>
              <w:rPr>
                <w:rFonts w:cs="Arial"/>
                <w:u w:color="000000"/>
              </w:rPr>
            </w:pPr>
          </w:p>
        </w:tc>
      </w:tr>
      <w:tr w:rsidR="005701DA" w:rsidRPr="004D00A8" w14:paraId="69208C06" w14:textId="77777777">
        <w:tc>
          <w:tcPr>
            <w:tcW w:w="8898" w:type="dxa"/>
            <w:gridSpan w:val="2"/>
          </w:tcPr>
          <w:p w14:paraId="2C842EFC" w14:textId="77777777" w:rsidR="005701DA" w:rsidRPr="000E08E1" w:rsidRDefault="005701DA" w:rsidP="005701DA">
            <w:pPr>
              <w:numPr>
                <w:ilvl w:val="0"/>
                <w:numId w:val="31"/>
              </w:numPr>
              <w:pBdr>
                <w:top w:val="nil"/>
                <w:left w:val="nil"/>
                <w:bottom w:val="nil"/>
                <w:right w:val="nil"/>
                <w:between w:val="nil"/>
                <w:bar w:val="nil"/>
              </w:pBdr>
              <w:spacing w:before="0" w:beforeAutospacing="0" w:after="0" w:afterAutospacing="0" w:line="240" w:lineRule="auto"/>
              <w:rPr>
                <w:rFonts w:ascii="Times New Roman" w:hAnsi="Times New Roman"/>
                <w:u w:val="single" w:color="000000"/>
              </w:rPr>
            </w:pPr>
            <w:r w:rsidRPr="004D00A8">
              <w:rPr>
                <w:rFonts w:cs="Arial"/>
                <w:b/>
                <w:bCs/>
                <w:u w:color="000000"/>
              </w:rPr>
              <w:t xml:space="preserve">Effective workers’ voice </w:t>
            </w:r>
            <w:r w:rsidRPr="004D00A8">
              <w:rPr>
                <w:rFonts w:cs="Arial"/>
                <w:sz w:val="20"/>
                <w:u w:color="000000"/>
              </w:rPr>
              <w:t xml:space="preserve">– </w:t>
            </w:r>
            <w:r w:rsidRPr="004D00A8">
              <w:rPr>
                <w:rFonts w:cs="Arial"/>
                <w:u w:color="000000"/>
              </w:rPr>
              <w:t>to be completed by employer and confirmed by trade union or other appropriate workers representative.</w:t>
            </w:r>
            <w:r w:rsidRPr="004D00A8">
              <w:rPr>
                <w:rFonts w:eastAsia="Arial" w:cs="Arial"/>
                <w:u w:color="000000"/>
              </w:rPr>
              <w:t xml:space="preserve"> </w:t>
            </w:r>
          </w:p>
          <w:p w14:paraId="660B5003" w14:textId="77777777" w:rsidR="005701DA" w:rsidRPr="000E08E1" w:rsidRDefault="005701DA">
            <w:pPr>
              <w:spacing w:before="0" w:beforeAutospacing="0" w:after="0" w:afterAutospacing="0" w:line="240" w:lineRule="auto"/>
              <w:ind w:left="360"/>
              <w:rPr>
                <w:rFonts w:ascii="Times New Roman" w:hAnsi="Times New Roman"/>
                <w:u w:val="single" w:color="000000"/>
              </w:rPr>
            </w:pPr>
          </w:p>
          <w:p w14:paraId="5B097474" w14:textId="77777777" w:rsidR="005701DA" w:rsidRDefault="002F3842">
            <w:pPr>
              <w:spacing w:before="0" w:beforeAutospacing="0" w:after="0" w:afterAutospacing="0" w:line="240" w:lineRule="auto"/>
              <w:rPr>
                <w:rFonts w:cs="Arial"/>
              </w:rPr>
            </w:pPr>
            <w:sdt>
              <w:sdtPr>
                <w:rPr>
                  <w:rFonts w:cs="Arial"/>
                </w:rPr>
                <w:id w:val="993840390"/>
                <w14:checkbox>
                  <w14:checked w14:val="0"/>
                  <w14:checkedState w14:val="2612" w14:font="MS Gothic"/>
                  <w14:uncheckedState w14:val="2610" w14:font="MS Gothic"/>
                </w14:checkbox>
              </w:sdtPr>
              <w:sdtEndPr/>
              <w:sdtContent>
                <w:r w:rsidR="005701DA">
                  <w:rPr>
                    <w:rFonts w:ascii="MS Gothic" w:eastAsia="MS Gothic" w:hAnsi="MS Gothic" w:cs="Arial" w:hint="eastAsia"/>
                  </w:rPr>
                  <w:t>☐</w:t>
                </w:r>
              </w:sdtContent>
            </w:sdt>
            <w:r w:rsidR="005701DA" w:rsidRPr="004D00A8">
              <w:rPr>
                <w:rFonts w:cs="Arial"/>
              </w:rPr>
              <w:t>I confirm that the organisation is providing the following effective voice channels; and appropriate evidence is provided to supplement this template.</w:t>
            </w:r>
          </w:p>
          <w:p w14:paraId="14C57F87" w14:textId="77777777" w:rsidR="005701DA" w:rsidRDefault="005701DA">
            <w:pPr>
              <w:spacing w:before="0" w:beforeAutospacing="0" w:after="0" w:afterAutospacing="0" w:line="240" w:lineRule="auto"/>
              <w:rPr>
                <w:rFonts w:cs="Arial"/>
              </w:rPr>
            </w:pPr>
          </w:p>
          <w:p w14:paraId="77BA1B68" w14:textId="77777777" w:rsidR="005701DA" w:rsidRPr="0042781F" w:rsidRDefault="005701DA">
            <w:pPr>
              <w:spacing w:before="0" w:beforeAutospacing="0" w:after="0" w:afterAutospacing="0" w:line="240" w:lineRule="auto"/>
              <w:rPr>
                <w:rFonts w:cs="Arial"/>
                <w:b/>
                <w:bCs/>
              </w:rPr>
            </w:pPr>
            <w:r w:rsidRPr="0042781F">
              <w:rPr>
                <w:rFonts w:cs="Arial"/>
                <w:b/>
                <w:bCs/>
              </w:rPr>
              <w:t>For organisations above 21 employees at least one channel is required to be evidenced at both levels</w:t>
            </w:r>
            <w:r>
              <w:rPr>
                <w:rFonts w:cs="Arial"/>
                <w:b/>
                <w:bCs/>
              </w:rPr>
              <w:t xml:space="preserve"> (individual and collective).</w:t>
            </w:r>
            <w:r w:rsidRPr="0042781F">
              <w:rPr>
                <w:rFonts w:cs="Arial"/>
                <w:b/>
                <w:bCs/>
              </w:rPr>
              <w:t xml:space="preserve"> For organisations with less than 21 employees, then it is only required to evidence one individual channel. </w:t>
            </w:r>
          </w:p>
          <w:p w14:paraId="39BA5BEB" w14:textId="77777777" w:rsidR="005701DA" w:rsidRDefault="005701DA">
            <w:pPr>
              <w:spacing w:before="0" w:beforeAutospacing="0" w:after="0" w:afterAutospacing="0" w:line="240" w:lineRule="auto"/>
              <w:rPr>
                <w:rFonts w:cs="Arial"/>
              </w:rPr>
            </w:pPr>
          </w:p>
          <w:p w14:paraId="194C5E13" w14:textId="77777777" w:rsidR="001C7321" w:rsidRPr="008A072D" w:rsidRDefault="001C7321" w:rsidP="008F2FA6">
            <w:pPr>
              <w:spacing w:before="0" w:beforeAutospacing="0" w:after="0" w:afterAutospacing="0" w:line="240" w:lineRule="auto"/>
              <w:rPr>
                <w:rFonts w:cs="Arial"/>
                <w:b/>
                <w:bCs/>
                <w:u w:val="single"/>
              </w:rPr>
            </w:pPr>
            <w:proofErr w:type="spellStart"/>
            <w:r w:rsidRPr="008A072D">
              <w:rPr>
                <w:rFonts w:cs="Arial"/>
                <w:b/>
                <w:bCs/>
                <w:u w:val="single"/>
              </w:rPr>
              <w:t>2.A</w:t>
            </w:r>
            <w:proofErr w:type="spellEnd"/>
            <w:r w:rsidRPr="008A072D">
              <w:rPr>
                <w:rFonts w:cs="Arial"/>
                <w:b/>
                <w:bCs/>
                <w:u w:val="single"/>
              </w:rPr>
              <w:t xml:space="preserve"> </w:t>
            </w:r>
          </w:p>
          <w:p w14:paraId="3C4BFDF7" w14:textId="77777777" w:rsidR="001C7321" w:rsidRDefault="001C7321" w:rsidP="008F2FA6">
            <w:pPr>
              <w:spacing w:before="0" w:beforeAutospacing="0" w:after="0" w:afterAutospacing="0" w:line="240" w:lineRule="auto"/>
              <w:rPr>
                <w:rFonts w:cs="Arial"/>
                <w:u w:val="single"/>
              </w:rPr>
            </w:pPr>
          </w:p>
          <w:p w14:paraId="3D651904" w14:textId="77777777" w:rsidR="005701DA" w:rsidRPr="00017FE6" w:rsidRDefault="005701DA">
            <w:pPr>
              <w:spacing w:before="0" w:beforeAutospacing="0" w:after="0" w:afterAutospacing="0" w:line="240" w:lineRule="auto"/>
              <w:rPr>
                <w:rFonts w:cs="Arial"/>
                <w:u w:val="single"/>
              </w:rPr>
            </w:pPr>
            <w:r w:rsidRPr="00017FE6">
              <w:rPr>
                <w:rFonts w:cs="Arial"/>
                <w:u w:val="single"/>
              </w:rPr>
              <w:t>Individual</w:t>
            </w:r>
          </w:p>
          <w:p w14:paraId="6A7D95B4" w14:textId="77777777" w:rsidR="005701DA" w:rsidRDefault="005701DA">
            <w:pPr>
              <w:spacing w:before="0" w:beforeAutospacing="0" w:after="0" w:afterAutospacing="0" w:line="240" w:lineRule="auto"/>
              <w:rPr>
                <w:rFonts w:cs="Arial"/>
              </w:rPr>
            </w:pPr>
          </w:p>
          <w:tbl>
            <w:tblPr>
              <w:tblStyle w:val="TableGrid"/>
              <w:tblW w:w="0" w:type="auto"/>
              <w:tblLook w:val="04A0" w:firstRow="1" w:lastRow="0" w:firstColumn="1" w:lastColumn="0" w:noHBand="0" w:noVBand="1"/>
            </w:tblPr>
            <w:tblGrid>
              <w:gridCol w:w="4333"/>
              <w:gridCol w:w="4334"/>
            </w:tblGrid>
            <w:tr w:rsidR="00A94FA3" w14:paraId="2B041F4F" w14:textId="77777777">
              <w:tc>
                <w:tcPr>
                  <w:tcW w:w="4333" w:type="dxa"/>
                </w:tcPr>
                <w:p w14:paraId="44C14A13" w14:textId="0DFB6F9B" w:rsidR="00A94FA3" w:rsidRPr="00A94FA3" w:rsidRDefault="57C0DFA0">
                  <w:pPr>
                    <w:spacing w:before="0" w:beforeAutospacing="0" w:after="0" w:afterAutospacing="0" w:line="240" w:lineRule="auto"/>
                    <w:rPr>
                      <w:rFonts w:cs="Arial"/>
                      <w:b/>
                    </w:rPr>
                  </w:pPr>
                  <w:r w:rsidRPr="2776B552">
                    <w:rPr>
                      <w:rFonts w:cs="Arial"/>
                      <w:b/>
                      <w:bCs/>
                    </w:rPr>
                    <w:lastRenderedPageBreak/>
                    <w:t>Option</w:t>
                  </w:r>
                </w:p>
              </w:tc>
              <w:tc>
                <w:tcPr>
                  <w:tcW w:w="4334" w:type="dxa"/>
                </w:tcPr>
                <w:p w14:paraId="46439DA8" w14:textId="03B7711B" w:rsidR="00A94FA3" w:rsidRPr="00A94FA3" w:rsidRDefault="00D01889">
                  <w:pPr>
                    <w:spacing w:before="0" w:beforeAutospacing="0" w:after="0" w:afterAutospacing="0" w:line="240" w:lineRule="auto"/>
                    <w:rPr>
                      <w:rFonts w:cs="Arial"/>
                      <w:b/>
                      <w:bCs/>
                    </w:rPr>
                  </w:pPr>
                  <w:r>
                    <w:rPr>
                      <w:rFonts w:cs="Arial"/>
                      <w:b/>
                      <w:bCs/>
                    </w:rPr>
                    <w:t>Delete as appropriate (only select one option)</w:t>
                  </w:r>
                </w:p>
              </w:tc>
            </w:tr>
            <w:tr w:rsidR="005701DA" w14:paraId="2548915D" w14:textId="77777777">
              <w:tc>
                <w:tcPr>
                  <w:tcW w:w="4333" w:type="dxa"/>
                </w:tcPr>
                <w:p w14:paraId="6EE4FFC4" w14:textId="77777777" w:rsidR="005701DA" w:rsidRDefault="005701DA">
                  <w:pPr>
                    <w:spacing w:before="0" w:beforeAutospacing="0" w:after="0" w:afterAutospacing="0" w:line="240" w:lineRule="auto"/>
                    <w:rPr>
                      <w:rFonts w:cs="Arial"/>
                    </w:rPr>
                  </w:pPr>
                  <w:r w:rsidRPr="004D00A8">
                    <w:rPr>
                      <w:rFonts w:cs="Arial"/>
                      <w:u w:color="000000"/>
                    </w:rPr>
                    <w:t>Line Management Relationship (i.e. effective 2-way dialogue through 1:1 relationship)</w:t>
                  </w:r>
                </w:p>
              </w:tc>
              <w:tc>
                <w:tcPr>
                  <w:tcW w:w="4334" w:type="dxa"/>
                </w:tcPr>
                <w:p w14:paraId="6234F930" w14:textId="77777777" w:rsidR="005701DA" w:rsidRDefault="005701DA">
                  <w:pPr>
                    <w:spacing w:before="0" w:beforeAutospacing="0" w:after="0" w:afterAutospacing="0" w:line="240" w:lineRule="auto"/>
                    <w:rPr>
                      <w:rFonts w:cs="Arial"/>
                    </w:rPr>
                  </w:pPr>
                  <w:r>
                    <w:rPr>
                      <w:rFonts w:cs="Arial"/>
                    </w:rPr>
                    <w:t>Yes / No</w:t>
                  </w:r>
                </w:p>
              </w:tc>
            </w:tr>
            <w:tr w:rsidR="005701DA" w14:paraId="334BA34B" w14:textId="77777777">
              <w:tc>
                <w:tcPr>
                  <w:tcW w:w="4333" w:type="dxa"/>
                </w:tcPr>
                <w:p w14:paraId="6BFD57FA" w14:textId="77777777" w:rsidR="005701DA" w:rsidRDefault="005701DA">
                  <w:pPr>
                    <w:spacing w:before="0" w:beforeAutospacing="0" w:after="0" w:afterAutospacing="0" w:line="240" w:lineRule="auto"/>
                    <w:rPr>
                      <w:rFonts w:cs="Arial"/>
                    </w:rPr>
                  </w:pPr>
                  <w:r w:rsidRPr="004D00A8">
                    <w:rPr>
                      <w:rFonts w:cs="Arial"/>
                      <w:u w:color="000000"/>
                    </w:rPr>
                    <w:t>Staff /Engagement Surveys</w:t>
                  </w:r>
                </w:p>
              </w:tc>
              <w:tc>
                <w:tcPr>
                  <w:tcW w:w="4334" w:type="dxa"/>
                </w:tcPr>
                <w:p w14:paraId="7124FEB0" w14:textId="77777777" w:rsidR="005701DA" w:rsidRDefault="005701DA">
                  <w:pPr>
                    <w:spacing w:before="0" w:beforeAutospacing="0" w:after="0" w:afterAutospacing="0" w:line="240" w:lineRule="auto"/>
                    <w:rPr>
                      <w:rFonts w:cs="Arial"/>
                    </w:rPr>
                  </w:pPr>
                  <w:r>
                    <w:rPr>
                      <w:rFonts w:cs="Arial"/>
                    </w:rPr>
                    <w:t>Yes / No</w:t>
                  </w:r>
                </w:p>
              </w:tc>
            </w:tr>
            <w:tr w:rsidR="005701DA" w14:paraId="01121C7E" w14:textId="77777777">
              <w:tc>
                <w:tcPr>
                  <w:tcW w:w="4333" w:type="dxa"/>
                </w:tcPr>
                <w:p w14:paraId="77C449BC" w14:textId="77777777" w:rsidR="005701DA" w:rsidRDefault="005701DA">
                  <w:pPr>
                    <w:spacing w:before="0" w:beforeAutospacing="0" w:after="0" w:afterAutospacing="0" w:line="240" w:lineRule="auto"/>
                    <w:rPr>
                      <w:rFonts w:cs="Arial"/>
                    </w:rPr>
                  </w:pPr>
                  <w:r w:rsidRPr="004D00A8">
                    <w:rPr>
                      <w:rFonts w:cs="Arial"/>
                      <w:u w:color="000000"/>
                    </w:rPr>
                    <w:t>Suggestions Schemes</w:t>
                  </w:r>
                </w:p>
              </w:tc>
              <w:tc>
                <w:tcPr>
                  <w:tcW w:w="4334" w:type="dxa"/>
                </w:tcPr>
                <w:p w14:paraId="404DBB2A" w14:textId="77777777" w:rsidR="005701DA" w:rsidRDefault="005701DA">
                  <w:pPr>
                    <w:spacing w:before="0" w:beforeAutospacing="0" w:after="0" w:afterAutospacing="0" w:line="240" w:lineRule="auto"/>
                    <w:rPr>
                      <w:rFonts w:cs="Arial"/>
                    </w:rPr>
                  </w:pPr>
                  <w:r>
                    <w:rPr>
                      <w:rFonts w:cs="Arial"/>
                    </w:rPr>
                    <w:t>Yes / No</w:t>
                  </w:r>
                </w:p>
              </w:tc>
            </w:tr>
            <w:tr w:rsidR="005701DA" w14:paraId="29394A4D" w14:textId="77777777">
              <w:tc>
                <w:tcPr>
                  <w:tcW w:w="4333" w:type="dxa"/>
                </w:tcPr>
                <w:p w14:paraId="2EDBC645" w14:textId="77777777" w:rsidR="005701DA" w:rsidRDefault="005701DA">
                  <w:pPr>
                    <w:spacing w:before="0" w:beforeAutospacing="0" w:after="0" w:afterAutospacing="0" w:line="240" w:lineRule="auto"/>
                    <w:rPr>
                      <w:rFonts w:cs="Arial"/>
                    </w:rPr>
                  </w:pPr>
                  <w:r w:rsidRPr="004D00A8">
                    <w:rPr>
                      <w:rFonts w:cs="Arial"/>
                      <w:u w:color="000000"/>
                    </w:rPr>
                    <w:t>Intranet/Online Platforms</w:t>
                  </w:r>
                </w:p>
              </w:tc>
              <w:tc>
                <w:tcPr>
                  <w:tcW w:w="4334" w:type="dxa"/>
                </w:tcPr>
                <w:p w14:paraId="40521D42" w14:textId="77777777" w:rsidR="005701DA" w:rsidRDefault="005701DA">
                  <w:pPr>
                    <w:spacing w:before="0" w:beforeAutospacing="0" w:after="0" w:afterAutospacing="0" w:line="240" w:lineRule="auto"/>
                    <w:rPr>
                      <w:rFonts w:cs="Arial"/>
                    </w:rPr>
                  </w:pPr>
                  <w:r>
                    <w:rPr>
                      <w:rFonts w:cs="Arial"/>
                    </w:rPr>
                    <w:t>Yes / No</w:t>
                  </w:r>
                </w:p>
              </w:tc>
            </w:tr>
            <w:tr w:rsidR="005701DA" w14:paraId="301B422B" w14:textId="77777777">
              <w:tc>
                <w:tcPr>
                  <w:tcW w:w="4333" w:type="dxa"/>
                </w:tcPr>
                <w:p w14:paraId="15E43B8D" w14:textId="77777777" w:rsidR="005701DA" w:rsidRDefault="005701DA">
                  <w:pPr>
                    <w:spacing w:before="0" w:beforeAutospacing="0" w:after="0" w:afterAutospacing="0" w:line="240" w:lineRule="auto"/>
                    <w:rPr>
                      <w:rFonts w:cs="Arial"/>
                    </w:rPr>
                  </w:pPr>
                  <w:r w:rsidRPr="004D00A8">
                    <w:rPr>
                      <w:rFonts w:cs="Arial"/>
                      <w:u w:color="000000"/>
                    </w:rPr>
                    <w:t>O</w:t>
                  </w:r>
                  <w:r w:rsidRPr="004D00A8">
                    <w:rPr>
                      <w:rFonts w:eastAsia="Arial" w:cs="Arial"/>
                      <w:color w:val="000000"/>
                      <w:u w:color="000000"/>
                    </w:rPr>
                    <w:t>ther – please explain in section below</w:t>
                  </w:r>
                </w:p>
              </w:tc>
              <w:tc>
                <w:tcPr>
                  <w:tcW w:w="4334" w:type="dxa"/>
                </w:tcPr>
                <w:p w14:paraId="6FCD3FF3" w14:textId="77777777" w:rsidR="005701DA" w:rsidRDefault="005701DA">
                  <w:pPr>
                    <w:spacing w:before="0" w:beforeAutospacing="0" w:after="0" w:afterAutospacing="0" w:line="240" w:lineRule="auto"/>
                    <w:rPr>
                      <w:rFonts w:cs="Arial"/>
                    </w:rPr>
                  </w:pPr>
                  <w:r>
                    <w:rPr>
                      <w:rFonts w:cs="Arial"/>
                    </w:rPr>
                    <w:t>Yes / No</w:t>
                  </w:r>
                </w:p>
              </w:tc>
            </w:tr>
          </w:tbl>
          <w:p w14:paraId="4DA83AF4" w14:textId="77777777" w:rsidR="008F7344" w:rsidRPr="004D00A8" w:rsidRDefault="008F7344">
            <w:pPr>
              <w:spacing w:before="0" w:beforeAutospacing="0" w:after="0" w:afterAutospacing="0" w:line="240" w:lineRule="auto"/>
              <w:rPr>
                <w:rFonts w:cs="Arial"/>
                <w:u w:color="000000"/>
              </w:rPr>
            </w:pPr>
          </w:p>
          <w:p w14:paraId="08EF8DD3" w14:textId="77777777" w:rsidR="005701DA" w:rsidRPr="004D00A8" w:rsidRDefault="005701DA">
            <w:pPr>
              <w:spacing w:before="0" w:beforeAutospacing="0" w:after="0" w:afterAutospacing="0" w:line="240" w:lineRule="auto"/>
              <w:rPr>
                <w:rFonts w:cs="Arial"/>
                <w:u w:val="single" w:color="000000"/>
              </w:rPr>
            </w:pPr>
          </w:p>
        </w:tc>
      </w:tr>
      <w:tr w:rsidR="00400207" w:rsidRPr="004D00A8" w14:paraId="1AEEB9AE" w14:textId="77777777" w:rsidTr="2776B552">
        <w:tc>
          <w:tcPr>
            <w:tcW w:w="8898" w:type="dxa"/>
            <w:gridSpan w:val="2"/>
            <w:shd w:val="clear" w:color="auto" w:fill="212192" w:themeFill="accent1"/>
          </w:tcPr>
          <w:p w14:paraId="1A3C6B57" w14:textId="07823B34" w:rsidR="00400207" w:rsidRDefault="00400207" w:rsidP="00885E10">
            <w:pPr>
              <w:spacing w:before="0" w:beforeAutospacing="0" w:after="0" w:afterAutospacing="0" w:line="240" w:lineRule="auto"/>
              <w:rPr>
                <w:rFonts w:eastAsia="Arial" w:cs="Arial"/>
                <w:color w:val="000000"/>
                <w:u w:val="single" w:color="000000"/>
              </w:rPr>
            </w:pPr>
            <w:r w:rsidRPr="00017FE6">
              <w:rPr>
                <w:rFonts w:cs="Arial"/>
                <w:b/>
                <w:bCs/>
                <w:u w:color="000000"/>
              </w:rPr>
              <w:lastRenderedPageBreak/>
              <w:t>Evidence required</w:t>
            </w:r>
          </w:p>
        </w:tc>
      </w:tr>
      <w:tr w:rsidR="00400207" w:rsidRPr="004D00A8" w14:paraId="26629028" w14:textId="77777777" w:rsidTr="008F2FA6">
        <w:tc>
          <w:tcPr>
            <w:tcW w:w="8898" w:type="dxa"/>
            <w:gridSpan w:val="2"/>
          </w:tcPr>
          <w:p w14:paraId="7F3F410D" w14:textId="77777777" w:rsidR="00400207" w:rsidRDefault="00400207" w:rsidP="00400207">
            <w:r>
              <w:t>E.g. Line Management Relationship</w:t>
            </w:r>
          </w:p>
          <w:p w14:paraId="434B72A8" w14:textId="77777777" w:rsidR="00400207" w:rsidRDefault="00400207" w:rsidP="00400207">
            <w:r w:rsidRPr="00400207">
              <w:rPr>
                <w:b/>
                <w:bCs/>
              </w:rPr>
              <w:t>Example:</w:t>
            </w:r>
            <w:r>
              <w:t xml:space="preserve"> </w:t>
            </w:r>
            <w:r w:rsidRPr="00400207">
              <w:rPr>
                <w:i/>
                <w:iCs/>
              </w:rPr>
              <w:t>“Employees have line managers who they are encouraged to engage with on a regular basis. Line managers provide support and guidance to staff and staff can share feedback via this relationship”.</w:t>
            </w:r>
            <w:r>
              <w:t xml:space="preserve"> </w:t>
            </w:r>
          </w:p>
          <w:p w14:paraId="45B75C73" w14:textId="6C74068C" w:rsidR="00F70DAA" w:rsidRPr="00F70DAA" w:rsidRDefault="00F70DAA" w:rsidP="00400207"/>
        </w:tc>
      </w:tr>
      <w:tr w:rsidR="004910B3" w:rsidRPr="004D00A8" w14:paraId="7677CDB3" w14:textId="77777777" w:rsidTr="2776B552">
        <w:trPr>
          <w:trHeight w:val="300"/>
        </w:trPr>
        <w:tc>
          <w:tcPr>
            <w:tcW w:w="8898" w:type="dxa"/>
            <w:gridSpan w:val="2"/>
          </w:tcPr>
          <w:p w14:paraId="41F7FD45" w14:textId="77777777" w:rsidR="00E50466" w:rsidRPr="008A072D" w:rsidRDefault="00E50466" w:rsidP="00885E10">
            <w:pPr>
              <w:spacing w:before="0" w:beforeAutospacing="0" w:after="0" w:afterAutospacing="0" w:line="240" w:lineRule="auto"/>
              <w:rPr>
                <w:rFonts w:eastAsia="Arial" w:cs="Arial"/>
                <w:b/>
                <w:bCs/>
                <w:color w:val="000000"/>
                <w:u w:val="single" w:color="000000"/>
              </w:rPr>
            </w:pPr>
            <w:proofErr w:type="spellStart"/>
            <w:r w:rsidRPr="008A072D">
              <w:rPr>
                <w:rFonts w:eastAsia="Arial" w:cs="Arial"/>
                <w:b/>
                <w:bCs/>
                <w:color w:val="000000"/>
                <w:u w:val="single" w:color="000000"/>
              </w:rPr>
              <w:t>2.B</w:t>
            </w:r>
            <w:proofErr w:type="spellEnd"/>
            <w:r w:rsidRPr="008A072D">
              <w:rPr>
                <w:rFonts w:eastAsia="Arial" w:cs="Arial"/>
                <w:b/>
                <w:bCs/>
                <w:color w:val="000000"/>
                <w:u w:val="single" w:color="000000"/>
              </w:rPr>
              <w:t xml:space="preserve"> </w:t>
            </w:r>
          </w:p>
          <w:p w14:paraId="08AA5D00" w14:textId="77777777" w:rsidR="00E50466" w:rsidRDefault="00E50466" w:rsidP="00885E10">
            <w:pPr>
              <w:spacing w:before="0" w:beforeAutospacing="0" w:after="0" w:afterAutospacing="0" w:line="240" w:lineRule="auto"/>
              <w:rPr>
                <w:rFonts w:eastAsia="Arial" w:cs="Arial"/>
                <w:color w:val="000000"/>
                <w:u w:val="single" w:color="000000"/>
              </w:rPr>
            </w:pPr>
          </w:p>
          <w:p w14:paraId="2776C775" w14:textId="06B92AC4" w:rsidR="00885E10" w:rsidRDefault="00E50466" w:rsidP="00885E10">
            <w:pPr>
              <w:spacing w:before="0" w:beforeAutospacing="0" w:after="0" w:afterAutospacing="0" w:line="240" w:lineRule="auto"/>
              <w:rPr>
                <w:rFonts w:eastAsia="Arial" w:cs="Arial"/>
                <w:color w:val="000000"/>
                <w:u w:val="single" w:color="000000"/>
              </w:rPr>
            </w:pPr>
            <w:r w:rsidRPr="2776B552">
              <w:rPr>
                <w:rFonts w:eastAsia="Arial" w:cs="Arial"/>
                <w:color w:val="000000" w:themeColor="text1"/>
                <w:u w:val="single"/>
              </w:rPr>
              <w:t>C</w:t>
            </w:r>
            <w:r w:rsidR="00885E10" w:rsidRPr="2776B552">
              <w:rPr>
                <w:rFonts w:eastAsia="Arial" w:cs="Arial"/>
                <w:color w:val="000000" w:themeColor="text1"/>
                <w:u w:val="single"/>
              </w:rPr>
              <w:t xml:space="preserve">ollective (only required for organisations </w:t>
            </w:r>
            <w:r w:rsidR="00885E10" w:rsidRPr="00A014B2">
              <w:rPr>
                <w:rFonts w:eastAsia="Arial" w:cs="Arial"/>
                <w:b/>
                <w:bCs/>
                <w:color w:val="000000" w:themeColor="text1"/>
                <w:u w:val="single"/>
              </w:rPr>
              <w:t>larger than 21 employees</w:t>
            </w:r>
            <w:r w:rsidR="00885E10" w:rsidRPr="2776B552">
              <w:rPr>
                <w:rFonts w:eastAsia="Arial" w:cs="Arial"/>
                <w:color w:val="000000" w:themeColor="text1"/>
                <w:u w:val="single"/>
              </w:rPr>
              <w:t xml:space="preserve">) </w:t>
            </w:r>
          </w:p>
          <w:p w14:paraId="12CEAAF3" w14:textId="77777777" w:rsidR="00885E10" w:rsidRDefault="00885E10" w:rsidP="00885E10">
            <w:pPr>
              <w:spacing w:before="0" w:beforeAutospacing="0" w:after="0" w:afterAutospacing="0" w:line="240" w:lineRule="auto"/>
              <w:rPr>
                <w:rFonts w:eastAsia="Arial" w:cs="Arial"/>
                <w:color w:val="000000"/>
                <w:u w:color="000000"/>
              </w:rPr>
            </w:pPr>
          </w:p>
          <w:tbl>
            <w:tblPr>
              <w:tblStyle w:val="TableGrid"/>
              <w:tblW w:w="0" w:type="auto"/>
              <w:tblLook w:val="04A0" w:firstRow="1" w:lastRow="0" w:firstColumn="1" w:lastColumn="0" w:noHBand="0" w:noVBand="1"/>
            </w:tblPr>
            <w:tblGrid>
              <w:gridCol w:w="4333"/>
              <w:gridCol w:w="4334"/>
            </w:tblGrid>
            <w:tr w:rsidR="00885E10" w14:paraId="41A157D5" w14:textId="77777777">
              <w:tc>
                <w:tcPr>
                  <w:tcW w:w="4333" w:type="dxa"/>
                </w:tcPr>
                <w:p w14:paraId="1D80DEC8" w14:textId="02B02BED" w:rsidR="00885E10" w:rsidRPr="00A94FA3" w:rsidRDefault="6BE46CAC" w:rsidP="00885E10">
                  <w:pPr>
                    <w:spacing w:before="0" w:beforeAutospacing="0" w:after="0" w:afterAutospacing="0" w:line="240" w:lineRule="auto"/>
                    <w:rPr>
                      <w:rFonts w:cs="Arial"/>
                      <w:b/>
                    </w:rPr>
                  </w:pPr>
                  <w:r w:rsidRPr="2776B552">
                    <w:rPr>
                      <w:rFonts w:cs="Arial"/>
                      <w:b/>
                      <w:bCs/>
                    </w:rPr>
                    <w:t>Option</w:t>
                  </w:r>
                  <w:r w:rsidR="00885E10" w:rsidRPr="2776B552">
                    <w:rPr>
                      <w:rFonts w:cs="Arial"/>
                      <w:b/>
                    </w:rPr>
                    <w:t xml:space="preserve"> (if more than 21 employees)</w:t>
                  </w:r>
                </w:p>
              </w:tc>
              <w:tc>
                <w:tcPr>
                  <w:tcW w:w="4334" w:type="dxa"/>
                </w:tcPr>
                <w:p w14:paraId="73EF6277" w14:textId="649ED738" w:rsidR="00885E10" w:rsidRPr="00A94FA3" w:rsidRDefault="00720649" w:rsidP="00885E10">
                  <w:pPr>
                    <w:spacing w:before="0" w:beforeAutospacing="0" w:after="0" w:afterAutospacing="0" w:line="240" w:lineRule="auto"/>
                    <w:rPr>
                      <w:rFonts w:cs="Arial"/>
                      <w:b/>
                      <w:bCs/>
                    </w:rPr>
                  </w:pPr>
                  <w:r>
                    <w:rPr>
                      <w:rFonts w:cs="Arial"/>
                      <w:b/>
                      <w:bCs/>
                    </w:rPr>
                    <w:t>Delete as appropriate (only select one option)</w:t>
                  </w:r>
                </w:p>
              </w:tc>
            </w:tr>
            <w:tr w:rsidR="00885E10" w14:paraId="3AF970E6" w14:textId="77777777">
              <w:tc>
                <w:tcPr>
                  <w:tcW w:w="4333" w:type="dxa"/>
                </w:tcPr>
                <w:p w14:paraId="65B34FBB"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Trade Union Recognition/ Collective Bargaining</w:t>
                  </w:r>
                </w:p>
              </w:tc>
              <w:tc>
                <w:tcPr>
                  <w:tcW w:w="4334" w:type="dxa"/>
                </w:tcPr>
                <w:p w14:paraId="2B06B278"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2543A96F" w14:textId="77777777">
              <w:tc>
                <w:tcPr>
                  <w:tcW w:w="4333" w:type="dxa"/>
                </w:tcPr>
                <w:p w14:paraId="0E6CF017"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Staff Forums / Networks</w:t>
                  </w:r>
                </w:p>
              </w:tc>
              <w:tc>
                <w:tcPr>
                  <w:tcW w:w="4334" w:type="dxa"/>
                </w:tcPr>
                <w:p w14:paraId="04434F3E"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08AC0C20" w14:textId="77777777">
              <w:tc>
                <w:tcPr>
                  <w:tcW w:w="4333" w:type="dxa"/>
                </w:tcPr>
                <w:p w14:paraId="2FC7CBBC"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Access provided to trade unions/</w:t>
                  </w:r>
                  <w:r w:rsidRPr="004D00A8">
                    <w:rPr>
                      <w:rFonts w:eastAsia="Arial" w:cs="Arial"/>
                      <w:color w:val="000000"/>
                      <w:u w:color="000000"/>
                    </w:rPr>
                    <w:t>employer open to trade union membership</w:t>
                  </w:r>
                </w:p>
              </w:tc>
              <w:tc>
                <w:tcPr>
                  <w:tcW w:w="4334" w:type="dxa"/>
                </w:tcPr>
                <w:p w14:paraId="1EDFBEEB"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350F81A5" w14:textId="77777777">
              <w:tc>
                <w:tcPr>
                  <w:tcW w:w="4333" w:type="dxa"/>
                </w:tcPr>
                <w:p w14:paraId="4B59D76E" w14:textId="77777777" w:rsidR="00885E10" w:rsidRDefault="00885E10" w:rsidP="00885E10">
                  <w:pPr>
                    <w:spacing w:before="0" w:beforeAutospacing="0" w:after="0" w:afterAutospacing="0" w:line="240" w:lineRule="auto"/>
                    <w:rPr>
                      <w:rFonts w:eastAsia="Arial" w:cs="Arial"/>
                      <w:color w:val="000000"/>
                      <w:u w:color="000000"/>
                    </w:rPr>
                  </w:pPr>
                  <w:r w:rsidRPr="004D00A8">
                    <w:rPr>
                      <w:rFonts w:cs="Arial"/>
                      <w:u w:color="000000"/>
                    </w:rPr>
                    <w:t>Joint Consultative Committee/s (JCC)</w:t>
                  </w:r>
                </w:p>
              </w:tc>
              <w:tc>
                <w:tcPr>
                  <w:tcW w:w="4334" w:type="dxa"/>
                </w:tcPr>
                <w:p w14:paraId="50AA6C74"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468C15A9" w14:textId="77777777">
              <w:tc>
                <w:tcPr>
                  <w:tcW w:w="4333" w:type="dxa"/>
                </w:tcPr>
                <w:p w14:paraId="2EED792C" w14:textId="77777777" w:rsidR="00885E10" w:rsidRPr="004D00A8" w:rsidRDefault="00885E10" w:rsidP="00885E10">
                  <w:pPr>
                    <w:spacing w:before="0" w:beforeAutospacing="0" w:after="0" w:afterAutospacing="0" w:line="240" w:lineRule="auto"/>
                    <w:rPr>
                      <w:rFonts w:cs="Arial"/>
                      <w:u w:color="000000"/>
                    </w:rPr>
                  </w:pPr>
                  <w:r w:rsidRPr="004D00A8">
                    <w:rPr>
                      <w:rFonts w:cs="Arial"/>
                      <w:u w:color="000000"/>
                    </w:rPr>
                    <w:t>European Works Councils (EWCs)</w:t>
                  </w:r>
                </w:p>
              </w:tc>
              <w:tc>
                <w:tcPr>
                  <w:tcW w:w="4334" w:type="dxa"/>
                </w:tcPr>
                <w:p w14:paraId="674E6BD7"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r w:rsidR="00885E10" w14:paraId="4AAD83AF" w14:textId="77777777">
              <w:tc>
                <w:tcPr>
                  <w:tcW w:w="4333" w:type="dxa"/>
                </w:tcPr>
                <w:p w14:paraId="0727C638" w14:textId="77777777" w:rsidR="00885E10" w:rsidRPr="004D00A8" w:rsidRDefault="00885E10" w:rsidP="00885E10">
                  <w:pPr>
                    <w:spacing w:before="0" w:beforeAutospacing="0" w:after="0" w:afterAutospacing="0" w:line="240" w:lineRule="auto"/>
                    <w:rPr>
                      <w:rFonts w:cs="Arial"/>
                      <w:u w:color="000000"/>
                    </w:rPr>
                  </w:pPr>
                  <w:r w:rsidRPr="004D00A8">
                    <w:rPr>
                      <w:rFonts w:cs="Arial"/>
                      <w:u w:color="000000"/>
                    </w:rPr>
                    <w:t>O</w:t>
                  </w:r>
                  <w:r w:rsidRPr="004D00A8">
                    <w:rPr>
                      <w:rFonts w:eastAsia="Arial" w:cs="Arial"/>
                      <w:color w:val="000000"/>
                      <w:u w:color="000000"/>
                    </w:rPr>
                    <w:t>ther – please explain below</w:t>
                  </w:r>
                </w:p>
              </w:tc>
              <w:tc>
                <w:tcPr>
                  <w:tcW w:w="4334" w:type="dxa"/>
                </w:tcPr>
                <w:p w14:paraId="1BEC134F" w14:textId="77777777" w:rsidR="00885E10" w:rsidRDefault="00885E10" w:rsidP="00885E10">
                  <w:pPr>
                    <w:spacing w:before="0" w:beforeAutospacing="0" w:after="0" w:afterAutospacing="0" w:line="240" w:lineRule="auto"/>
                    <w:rPr>
                      <w:rFonts w:eastAsia="Arial" w:cs="Arial"/>
                      <w:color w:val="000000"/>
                      <w:u w:color="000000"/>
                    </w:rPr>
                  </w:pPr>
                  <w:r>
                    <w:rPr>
                      <w:rFonts w:cs="Arial"/>
                    </w:rPr>
                    <w:t>Yes / No</w:t>
                  </w:r>
                </w:p>
              </w:tc>
            </w:tr>
          </w:tbl>
          <w:p w14:paraId="701BD2ED" w14:textId="77777777" w:rsidR="004910B3" w:rsidRPr="004D00A8" w:rsidRDefault="004910B3" w:rsidP="2776B552">
            <w:pPr>
              <w:pBdr>
                <w:top w:val="nil"/>
                <w:left w:val="nil"/>
                <w:bottom w:val="nil"/>
                <w:right w:val="nil"/>
                <w:between w:val="nil"/>
                <w:bar w:val="nil"/>
              </w:pBdr>
              <w:spacing w:before="0" w:beforeAutospacing="0" w:after="0" w:afterAutospacing="0" w:line="240" w:lineRule="auto"/>
              <w:rPr>
                <w:rFonts w:cs="Arial"/>
                <w:b/>
              </w:rPr>
            </w:pPr>
          </w:p>
        </w:tc>
      </w:tr>
      <w:tr w:rsidR="005701DA" w:rsidRPr="00017FE6" w14:paraId="05051D7A" w14:textId="77777777" w:rsidTr="2776B552">
        <w:tc>
          <w:tcPr>
            <w:tcW w:w="8898" w:type="dxa"/>
            <w:gridSpan w:val="2"/>
            <w:shd w:val="clear" w:color="auto" w:fill="212192" w:themeFill="accent1"/>
          </w:tcPr>
          <w:p w14:paraId="20A8C11C" w14:textId="77777777" w:rsidR="005701DA" w:rsidRPr="00017FE6" w:rsidRDefault="005701DA">
            <w:pPr>
              <w:spacing w:before="0" w:beforeAutospacing="0" w:after="0" w:afterAutospacing="0" w:line="240" w:lineRule="auto"/>
              <w:rPr>
                <w:rFonts w:cs="Arial"/>
                <w:b/>
                <w:bCs/>
                <w:u w:color="000000"/>
              </w:rPr>
            </w:pPr>
            <w:r w:rsidRPr="00017FE6">
              <w:rPr>
                <w:rFonts w:cs="Arial"/>
                <w:b/>
                <w:bCs/>
                <w:u w:color="000000"/>
              </w:rPr>
              <w:t>Evidence required</w:t>
            </w:r>
          </w:p>
        </w:tc>
      </w:tr>
      <w:tr w:rsidR="005701DA" w:rsidRPr="004D00A8" w14:paraId="3A297053" w14:textId="77777777">
        <w:tc>
          <w:tcPr>
            <w:tcW w:w="8898" w:type="dxa"/>
            <w:gridSpan w:val="2"/>
          </w:tcPr>
          <w:p w14:paraId="265D0A07" w14:textId="77777777" w:rsidR="00400207" w:rsidRDefault="00400207" w:rsidP="00400207">
            <w:pPr>
              <w:spacing w:before="0" w:beforeAutospacing="0" w:after="0" w:afterAutospacing="0" w:line="240" w:lineRule="auto"/>
            </w:pPr>
            <w:r>
              <w:t xml:space="preserve">E.g. Staff Forums / Networks </w:t>
            </w:r>
          </w:p>
          <w:p w14:paraId="5A567653" w14:textId="77777777" w:rsidR="00400207" w:rsidRDefault="00400207" w:rsidP="00400207">
            <w:pPr>
              <w:spacing w:before="0" w:beforeAutospacing="0" w:after="0" w:afterAutospacing="0" w:line="240" w:lineRule="auto"/>
            </w:pPr>
          </w:p>
          <w:p w14:paraId="20E9B685" w14:textId="77777777" w:rsidR="005701DA" w:rsidRDefault="00400207">
            <w:pPr>
              <w:spacing w:before="0" w:beforeAutospacing="0" w:after="0" w:afterAutospacing="0" w:line="240" w:lineRule="auto"/>
              <w:rPr>
                <w:i/>
                <w:iCs/>
              </w:rPr>
            </w:pPr>
            <w:r w:rsidRPr="00400207">
              <w:rPr>
                <w:b/>
                <w:bCs/>
              </w:rPr>
              <w:t>Example:</w:t>
            </w:r>
            <w:r w:rsidR="005701DA">
              <w:t xml:space="preserve"> </w:t>
            </w:r>
            <w:r w:rsidR="00E50466">
              <w:t>“</w:t>
            </w:r>
            <w:r w:rsidR="00E50466" w:rsidRPr="00400207">
              <w:rPr>
                <w:i/>
              </w:rPr>
              <w:t xml:space="preserve">Staff have access to forums and networks </w:t>
            </w:r>
            <w:r w:rsidR="00D35B26" w:rsidRPr="00400207">
              <w:rPr>
                <w:i/>
              </w:rPr>
              <w:t xml:space="preserve">through opportunities to engage with other colleagues and line managers. </w:t>
            </w:r>
            <w:r w:rsidRPr="00400207">
              <w:rPr>
                <w:i/>
                <w:iCs/>
              </w:rPr>
              <w:t>This is most commonly provided for via email and other communication forms”</w:t>
            </w:r>
          </w:p>
          <w:p w14:paraId="5C0C2963" w14:textId="77777777" w:rsidR="00F70DAA" w:rsidRDefault="00F70DAA">
            <w:pPr>
              <w:spacing w:before="0" w:beforeAutospacing="0" w:after="0" w:afterAutospacing="0" w:line="240" w:lineRule="auto"/>
              <w:rPr>
                <w:i/>
                <w:iCs/>
              </w:rPr>
            </w:pPr>
          </w:p>
          <w:p w14:paraId="6D0C16DE" w14:textId="77777777" w:rsidR="00F70DAA" w:rsidRDefault="00F70DAA">
            <w:pPr>
              <w:spacing w:before="0" w:beforeAutospacing="0" w:after="0" w:afterAutospacing="0" w:line="240" w:lineRule="auto"/>
              <w:rPr>
                <w:i/>
                <w:iCs/>
              </w:rPr>
            </w:pPr>
          </w:p>
          <w:p w14:paraId="09F52CF8" w14:textId="77777777" w:rsidR="00F70DAA" w:rsidRDefault="00F70DAA">
            <w:pPr>
              <w:spacing w:before="0" w:beforeAutospacing="0" w:after="0" w:afterAutospacing="0" w:line="240" w:lineRule="auto"/>
              <w:rPr>
                <w:i/>
                <w:iCs/>
              </w:rPr>
            </w:pPr>
          </w:p>
          <w:p w14:paraId="6CE2216E" w14:textId="42062871" w:rsidR="00F70DAA" w:rsidRPr="004D00A8" w:rsidRDefault="00F70DAA">
            <w:pPr>
              <w:spacing w:before="0" w:beforeAutospacing="0" w:after="0" w:afterAutospacing="0" w:line="240" w:lineRule="auto"/>
              <w:rPr>
                <w:rFonts w:cs="Arial"/>
              </w:rPr>
            </w:pPr>
          </w:p>
        </w:tc>
      </w:tr>
      <w:tr w:rsidR="005701DA" w:rsidRPr="004D00A8" w14:paraId="5B071B83" w14:textId="77777777">
        <w:tc>
          <w:tcPr>
            <w:tcW w:w="4106" w:type="dxa"/>
          </w:tcPr>
          <w:p w14:paraId="62C6E143" w14:textId="77777777" w:rsidR="005701DA" w:rsidRPr="004D00A8" w:rsidRDefault="005701DA">
            <w:pPr>
              <w:spacing w:before="0" w:beforeAutospacing="0" w:after="0" w:afterAutospacing="0" w:line="240" w:lineRule="auto"/>
              <w:rPr>
                <w:rFonts w:cs="Arial"/>
                <w:u w:color="000000"/>
              </w:rPr>
            </w:pPr>
            <w:r w:rsidRPr="004D00A8">
              <w:rPr>
                <w:rFonts w:cs="Arial"/>
                <w:u w:color="000000"/>
              </w:rPr>
              <w:lastRenderedPageBreak/>
              <w:t>Signed (employer):</w:t>
            </w:r>
          </w:p>
          <w:p w14:paraId="02BCC1A0" w14:textId="77777777" w:rsidR="005701DA" w:rsidRPr="004D00A8" w:rsidRDefault="005701DA">
            <w:pPr>
              <w:spacing w:before="0" w:beforeAutospacing="0" w:after="0" w:afterAutospacing="0" w:line="240" w:lineRule="auto"/>
              <w:rPr>
                <w:rFonts w:cs="Arial"/>
                <w:u w:color="000000"/>
              </w:rPr>
            </w:pPr>
          </w:p>
          <w:p w14:paraId="1E5CDB63" w14:textId="77777777" w:rsidR="005701DA" w:rsidRPr="004D00A8" w:rsidRDefault="005701DA">
            <w:pPr>
              <w:spacing w:before="0" w:beforeAutospacing="0" w:after="0" w:afterAutospacing="0" w:line="240" w:lineRule="auto"/>
              <w:rPr>
                <w:rFonts w:eastAsia="Arial" w:cs="Arial"/>
                <w:color w:val="000000"/>
                <w:u w:color="000000"/>
              </w:rPr>
            </w:pPr>
          </w:p>
          <w:p w14:paraId="6B592AA6" w14:textId="77777777" w:rsidR="005701DA" w:rsidRPr="004D00A8" w:rsidRDefault="005701DA">
            <w:pPr>
              <w:spacing w:before="0" w:beforeAutospacing="0" w:after="0" w:afterAutospacing="0" w:line="240" w:lineRule="auto"/>
              <w:rPr>
                <w:rFonts w:cs="Arial"/>
                <w:u w:color="000000"/>
              </w:rPr>
            </w:pPr>
            <w:r w:rsidRPr="004D00A8">
              <w:rPr>
                <w:rFonts w:cs="Arial"/>
                <w:u w:color="000000"/>
              </w:rPr>
              <w:t>Date:</w:t>
            </w:r>
          </w:p>
        </w:tc>
        <w:tc>
          <w:tcPr>
            <w:tcW w:w="4792" w:type="dxa"/>
          </w:tcPr>
          <w:p w14:paraId="56C6104C" w14:textId="77777777" w:rsidR="005701DA" w:rsidRPr="004D00A8" w:rsidRDefault="005701DA">
            <w:pPr>
              <w:spacing w:before="0" w:beforeAutospacing="0" w:after="0" w:afterAutospacing="0" w:line="240" w:lineRule="auto"/>
              <w:rPr>
                <w:rFonts w:cs="Arial"/>
                <w:u w:color="000000"/>
              </w:rPr>
            </w:pPr>
            <w:r w:rsidRPr="004D00A8">
              <w:rPr>
                <w:rFonts w:cs="Arial"/>
                <w:u w:color="000000"/>
              </w:rPr>
              <w:t>Signed (trade union where one is recognised or other appropriate workers representative):</w:t>
            </w:r>
          </w:p>
          <w:p w14:paraId="076C2654" w14:textId="77777777" w:rsidR="005701DA" w:rsidRPr="004D00A8" w:rsidRDefault="005701DA">
            <w:pPr>
              <w:spacing w:before="0" w:beforeAutospacing="0" w:after="0" w:afterAutospacing="0" w:line="240" w:lineRule="auto"/>
              <w:rPr>
                <w:rFonts w:cs="Arial"/>
                <w:u w:color="000000"/>
              </w:rPr>
            </w:pPr>
            <w:r w:rsidRPr="004D00A8">
              <w:rPr>
                <w:rFonts w:cs="Arial"/>
                <w:u w:color="000000"/>
              </w:rPr>
              <w:t>Date:</w:t>
            </w:r>
          </w:p>
        </w:tc>
      </w:tr>
    </w:tbl>
    <w:p w14:paraId="4D0859F7" w14:textId="1DDC1476" w:rsidR="00183B8E" w:rsidRDefault="00183B8E" w:rsidP="00882ED8">
      <w:pPr>
        <w:rPr>
          <w:rFonts w:cs="Arial"/>
          <w:szCs w:val="24"/>
        </w:rPr>
      </w:pPr>
    </w:p>
    <w:p w14:paraId="1F09A825" w14:textId="77777777" w:rsidR="00183B8E" w:rsidRDefault="00183B8E">
      <w:pPr>
        <w:spacing w:before="0" w:beforeAutospacing="0" w:after="0" w:afterAutospacing="0" w:line="240" w:lineRule="auto"/>
        <w:rPr>
          <w:rFonts w:cs="Arial"/>
          <w:szCs w:val="24"/>
        </w:rPr>
      </w:pPr>
      <w:r>
        <w:rPr>
          <w:rFonts w:cs="Arial"/>
          <w:szCs w:val="24"/>
        </w:rPr>
        <w:br w:type="page"/>
      </w:r>
    </w:p>
    <w:p w14:paraId="50844C89" w14:textId="77777777" w:rsidR="00183B8E" w:rsidRDefault="00183B8E" w:rsidP="00183B8E">
      <w:pPr>
        <w:pStyle w:val="Heading3"/>
      </w:pPr>
      <w:bookmarkStart w:id="17" w:name="_Toc1057999850"/>
      <w:r>
        <w:lastRenderedPageBreak/>
        <w:t>Disclaimer</w:t>
      </w:r>
      <w:bookmarkEnd w:id="17"/>
      <w:r>
        <w:t xml:space="preserve"> </w:t>
      </w:r>
    </w:p>
    <w:p w14:paraId="7E790D57" w14:textId="77777777" w:rsidR="00183B8E" w:rsidRPr="00956EC8" w:rsidRDefault="00183B8E" w:rsidP="00183B8E">
      <w:pPr>
        <w:jc w:val="both"/>
        <w:rPr>
          <w:lang w:eastAsia="en-GB"/>
        </w:rPr>
      </w:pPr>
      <w:r w:rsidRPr="00956EC8">
        <w:rPr>
          <w:lang w:eastAsia="en-GB"/>
        </w:rPr>
        <w:t>Transport Scotland reserves the right at any time:</w:t>
      </w:r>
    </w:p>
    <w:p w14:paraId="0501C030"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not to consider applications other than those submitted in accordance with the requireme</w:t>
      </w:r>
      <w:r>
        <w:rPr>
          <w:lang w:eastAsia="en-GB"/>
        </w:rPr>
        <w:t>nts of the application process</w:t>
      </w:r>
    </w:p>
    <w:p w14:paraId="2F36B566" w14:textId="77777777" w:rsidR="00183B8E" w:rsidRPr="00956EC8" w:rsidRDefault="00183B8E" w:rsidP="00183B8E">
      <w:pPr>
        <w:spacing w:after="200"/>
        <w:ind w:left="720"/>
        <w:contextualSpacing/>
        <w:jc w:val="both"/>
        <w:rPr>
          <w:lang w:eastAsia="en-GB"/>
        </w:rPr>
      </w:pPr>
    </w:p>
    <w:p w14:paraId="60D9DA3A"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issue amendments or modifications to the application documents</w:t>
      </w:r>
      <w:r>
        <w:rPr>
          <w:lang w:eastAsia="en-GB"/>
        </w:rPr>
        <w:t xml:space="preserve"> during the application process</w:t>
      </w:r>
    </w:p>
    <w:p w14:paraId="2095CA8C" w14:textId="77777777" w:rsidR="00183B8E" w:rsidRPr="00956EC8" w:rsidRDefault="00183B8E" w:rsidP="00183B8E">
      <w:pPr>
        <w:spacing w:after="200"/>
        <w:ind w:left="720"/>
        <w:contextualSpacing/>
        <w:jc w:val="both"/>
        <w:rPr>
          <w:lang w:eastAsia="en-GB"/>
        </w:rPr>
      </w:pPr>
    </w:p>
    <w:p w14:paraId="2D8830C8"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require an applicant (including any partners) to clarify their application in writing and/or provide additional information (failure to respond adequately may result in</w:t>
      </w:r>
      <w:r>
        <w:rPr>
          <w:lang w:eastAsia="en-GB"/>
        </w:rPr>
        <w:t xml:space="preserve"> an application being rejected)</w:t>
      </w:r>
    </w:p>
    <w:p w14:paraId="5CC42CEA" w14:textId="77777777" w:rsidR="00183B8E" w:rsidRPr="00956EC8" w:rsidRDefault="00183B8E" w:rsidP="00183B8E">
      <w:pPr>
        <w:spacing w:after="200"/>
        <w:ind w:left="720"/>
        <w:contextualSpacing/>
        <w:jc w:val="both"/>
        <w:rPr>
          <w:lang w:eastAsia="en-GB"/>
        </w:rPr>
      </w:pPr>
    </w:p>
    <w:p w14:paraId="6CFBF90D"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alter the timetable of any as</w:t>
      </w:r>
      <w:r>
        <w:rPr>
          <w:lang w:eastAsia="en-GB"/>
        </w:rPr>
        <w:t>pect of the application process</w:t>
      </w:r>
    </w:p>
    <w:p w14:paraId="198E6515" w14:textId="77777777" w:rsidR="00183B8E" w:rsidRPr="00956EC8" w:rsidRDefault="00183B8E" w:rsidP="00183B8E">
      <w:pPr>
        <w:spacing w:after="200"/>
        <w:ind w:left="720"/>
        <w:contextualSpacing/>
        <w:jc w:val="both"/>
        <w:rPr>
          <w:lang w:eastAsia="en-GB"/>
        </w:rPr>
      </w:pPr>
    </w:p>
    <w:p w14:paraId="06C885C3"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to not award any grant funding and/or</w:t>
      </w:r>
    </w:p>
    <w:p w14:paraId="55C046FB" w14:textId="77777777" w:rsidR="00183B8E" w:rsidRPr="00956EC8" w:rsidRDefault="00183B8E" w:rsidP="00183B8E">
      <w:pPr>
        <w:spacing w:after="200"/>
        <w:ind w:left="720"/>
        <w:contextualSpacing/>
        <w:jc w:val="both"/>
        <w:rPr>
          <w:lang w:eastAsia="en-GB"/>
        </w:rPr>
      </w:pPr>
    </w:p>
    <w:p w14:paraId="4C6FED6A" w14:textId="77777777" w:rsidR="00183B8E" w:rsidRDefault="00183B8E" w:rsidP="00183B8E">
      <w:pPr>
        <w:numPr>
          <w:ilvl w:val="0"/>
          <w:numId w:val="27"/>
        </w:numPr>
        <w:spacing w:before="0" w:beforeAutospacing="0" w:after="200" w:afterAutospacing="0" w:line="240" w:lineRule="auto"/>
        <w:contextualSpacing/>
        <w:jc w:val="both"/>
        <w:rPr>
          <w:lang w:eastAsia="en-GB"/>
        </w:rPr>
      </w:pPr>
      <w:r w:rsidRPr="00956EC8">
        <w:rPr>
          <w:lang w:eastAsia="en-GB"/>
        </w:rPr>
        <w:t xml:space="preserve">to cancel the </w:t>
      </w:r>
      <w:r>
        <w:rPr>
          <w:lang w:eastAsia="en-GB"/>
        </w:rPr>
        <w:t>application process at any time</w:t>
      </w:r>
    </w:p>
    <w:p w14:paraId="7CF3DA5D" w14:textId="77777777" w:rsidR="00183B8E" w:rsidRPr="00956EC8" w:rsidRDefault="00183B8E" w:rsidP="00183B8E">
      <w:pPr>
        <w:spacing w:before="0" w:beforeAutospacing="0" w:after="200" w:afterAutospacing="0" w:line="240" w:lineRule="auto"/>
        <w:contextualSpacing/>
        <w:jc w:val="both"/>
        <w:rPr>
          <w:lang w:eastAsia="en-GB"/>
        </w:rPr>
      </w:pPr>
    </w:p>
    <w:p w14:paraId="320D2057" w14:textId="77777777" w:rsidR="00183B8E" w:rsidRPr="00956EC8" w:rsidRDefault="00183B8E" w:rsidP="00183B8E">
      <w:pPr>
        <w:rPr>
          <w:lang w:eastAsia="en-GB"/>
        </w:rPr>
      </w:pPr>
      <w:r w:rsidRPr="005837C1">
        <w:rPr>
          <w:lang w:eastAsia="en-GB"/>
        </w:rPr>
        <w:t>Any costs or expenses incurred by an applicant (including any partners) or any other person in participating in the application process will not be reimbursed by Transport Scotland. Transport Scotland and/or any of its representatives or advisors will not be liable in any way to an applicant (including any partners or other person) for costs, expenses or losses incurred in connection with this application process.</w:t>
      </w:r>
    </w:p>
    <w:p w14:paraId="3C9E7B81" w14:textId="77777777" w:rsidR="00183B8E" w:rsidRPr="00882ED8" w:rsidRDefault="00183B8E" w:rsidP="00183B8E">
      <w:pPr>
        <w:rPr>
          <w:bCs/>
          <w:lang w:eastAsia="en-GB"/>
        </w:rPr>
      </w:pPr>
      <w:r w:rsidRPr="00882ED8">
        <w:rPr>
          <w:bCs/>
          <w:lang w:eastAsia="en-GB"/>
        </w:rPr>
        <w:t xml:space="preserve">Applicants should not commit to any project expenditure until they have received confirmation from Transport Scotland that funding will be provided. Any expenditure that </w:t>
      </w:r>
      <w:r>
        <w:rPr>
          <w:bCs/>
          <w:lang w:eastAsia="en-GB"/>
        </w:rPr>
        <w:t>is</w:t>
      </w:r>
      <w:r w:rsidRPr="00882ED8">
        <w:rPr>
          <w:bCs/>
          <w:lang w:eastAsia="en-GB"/>
        </w:rPr>
        <w:t xml:space="preserve"> been incurred and/or defrayed prior to this will be ineligible.</w:t>
      </w:r>
      <w:r>
        <w:rPr>
          <w:bCs/>
          <w:lang w:eastAsia="en-GB"/>
        </w:rPr>
        <w:t xml:space="preserve"> </w:t>
      </w:r>
    </w:p>
    <w:p w14:paraId="0DBCEE02" w14:textId="1C1E7044" w:rsidR="00183B8E" w:rsidRPr="00183B8E" w:rsidRDefault="00183B8E" w:rsidP="00183B8E">
      <w:r>
        <w:rPr>
          <w:rFonts w:cs="Arial"/>
          <w:szCs w:val="24"/>
        </w:rPr>
        <w:t xml:space="preserve">This document must be completed in full and returned to Transport Scotland a/o </w:t>
      </w:r>
      <w:hyperlink r:id="rId17" w:history="1">
        <w:r w:rsidRPr="007B67D2">
          <w:rPr>
            <w:rStyle w:val="Hyperlink"/>
            <w:rFonts w:cs="Arial"/>
            <w:szCs w:val="24"/>
          </w:rPr>
          <w:t>FleetsandInfrastructure@transport.gov.scot</w:t>
        </w:r>
      </w:hyperlink>
      <w:r>
        <w:rPr>
          <w:rFonts w:cs="Arial"/>
          <w:szCs w:val="24"/>
        </w:rPr>
        <w:t xml:space="preserve">. </w:t>
      </w:r>
    </w:p>
    <w:p w14:paraId="766BBA6E" w14:textId="77777777" w:rsidR="00882ED8" w:rsidRDefault="00882ED8" w:rsidP="00882ED8">
      <w:pPr>
        <w:rPr>
          <w:rFonts w:cs="Arial"/>
          <w:szCs w:val="24"/>
        </w:rPr>
      </w:pPr>
    </w:p>
    <w:p w14:paraId="4AA506CD" w14:textId="77777777" w:rsidR="00882ED8" w:rsidRPr="006521B5" w:rsidRDefault="00882ED8" w:rsidP="00882ED8">
      <w:pPr>
        <w:rPr>
          <w:b/>
          <w:lang w:eastAsia="en-GB"/>
        </w:rPr>
      </w:pPr>
    </w:p>
    <w:p w14:paraId="0CFB509B" w14:textId="77777777" w:rsidR="00A14F88" w:rsidRPr="00882ED8" w:rsidRDefault="00A14F88" w:rsidP="00003619"/>
    <w:sectPr w:rsidR="00A14F88" w:rsidRPr="00882ED8" w:rsidSect="00120AE5">
      <w:headerReference w:type="default" r:id="rId18"/>
      <w:footerReference w:type="default" r:id="rId19"/>
      <w:headerReference w:type="first" r:id="rId20"/>
      <w:pgSz w:w="11906" w:h="16838" w:code="9"/>
      <w:pgMar w:top="1843" w:right="1440" w:bottom="1440" w:left="1440" w:header="680"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FE0966" w14:textId="77777777" w:rsidR="002F3842" w:rsidRDefault="002F3842" w:rsidP="00DC060A">
      <w:pPr>
        <w:spacing w:after="0"/>
      </w:pPr>
      <w:r>
        <w:separator/>
      </w:r>
    </w:p>
  </w:endnote>
  <w:endnote w:type="continuationSeparator" w:id="0">
    <w:p w14:paraId="1F59FBB4" w14:textId="77777777" w:rsidR="002F3842" w:rsidRDefault="002F3842" w:rsidP="00DC060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MS PGothic">
    <w:panose1 w:val="020B0600070205080204"/>
    <w:charset w:val="80"/>
    <w:family w:val="swiss"/>
    <w:pitch w:val="variable"/>
    <w:sig w:usb0="E00002FF" w:usb1="6AC7FDFB" w:usb2="08000012" w:usb3="00000000" w:csb0="0002009F" w:csb1="00000000"/>
  </w:font>
  <w:font w:name="Gill Sans MT">
    <w:panose1 w:val="020B0502020104020203"/>
    <w:charset w:val="00"/>
    <w:family w:val="swiss"/>
    <w:pitch w:val="variable"/>
    <w:sig w:usb0="00000007" w:usb1="00000000" w:usb2="00000000" w:usb3="00000000" w:csb0="0000000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85715758"/>
      <w:docPartObj>
        <w:docPartGallery w:val="Page Numbers (Bottom of Page)"/>
        <w:docPartUnique/>
      </w:docPartObj>
    </w:sdtPr>
    <w:sdtEndPr>
      <w:rPr>
        <w:noProof/>
        <w:color w:val="212192" w:themeColor="text2"/>
      </w:rPr>
    </w:sdtEndPr>
    <w:sdtContent>
      <w:p w14:paraId="03B9F4C8" w14:textId="77777777" w:rsidR="0092326D" w:rsidRPr="0092326D" w:rsidRDefault="0092326D" w:rsidP="0092326D">
        <w:pPr>
          <w:pStyle w:val="Footer"/>
          <w:jc w:val="right"/>
          <w:rPr>
            <w:color w:val="212192" w:themeColor="text2"/>
          </w:rPr>
        </w:pPr>
        <w:r w:rsidRPr="0092326D">
          <w:rPr>
            <w:color w:val="212192" w:themeColor="text2"/>
          </w:rPr>
          <w:fldChar w:fldCharType="begin"/>
        </w:r>
        <w:r w:rsidRPr="0092326D">
          <w:rPr>
            <w:color w:val="212192" w:themeColor="text2"/>
          </w:rPr>
          <w:instrText xml:space="preserve"> PAGE   \* MERGEFORMAT </w:instrText>
        </w:r>
        <w:r w:rsidRPr="0092326D">
          <w:rPr>
            <w:color w:val="212192" w:themeColor="text2"/>
          </w:rPr>
          <w:fldChar w:fldCharType="separate"/>
        </w:r>
        <w:r w:rsidR="00120AE5">
          <w:rPr>
            <w:noProof/>
            <w:color w:val="212192" w:themeColor="text2"/>
          </w:rPr>
          <w:t>3</w:t>
        </w:r>
        <w:r w:rsidRPr="0092326D">
          <w:rPr>
            <w:noProof/>
            <w:color w:val="212192" w:themeColor="text2"/>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7BFEC3" w14:textId="77777777" w:rsidR="002F3842" w:rsidRDefault="002F3842" w:rsidP="00DC060A">
      <w:pPr>
        <w:spacing w:after="0"/>
      </w:pPr>
      <w:r>
        <w:separator/>
      </w:r>
    </w:p>
  </w:footnote>
  <w:footnote w:type="continuationSeparator" w:id="0">
    <w:p w14:paraId="3BADE981" w14:textId="77777777" w:rsidR="002F3842" w:rsidRDefault="002F3842" w:rsidP="00DC060A">
      <w:pPr>
        <w:spacing w:after="0"/>
      </w:pPr>
      <w:r>
        <w:continuationSeparator/>
      </w:r>
    </w:p>
  </w:footnote>
  <w:footnote w:id="1">
    <w:p w14:paraId="3C9FFA40" w14:textId="1EFE4DA6" w:rsidR="000D2C4B" w:rsidRDefault="000D2C4B">
      <w:pPr>
        <w:pStyle w:val="FootnoteText"/>
      </w:pPr>
      <w:r>
        <w:rPr>
          <w:rStyle w:val="FootnoteReference"/>
        </w:rPr>
        <w:footnoteRef/>
      </w:r>
      <w:r>
        <w:t xml:space="preserve">Heavy goods vehicles are classed as a vehicle with a maximum gross weight over </w:t>
      </w:r>
      <w:r w:rsidR="007E3293">
        <w:t>7</w:t>
      </w:r>
      <w:r>
        <w:t xml:space="preserve"> tonnes.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191609005"/>
      <w:placeholder>
        <w:docPart w:val="F1061765A78840BDA7060CF10051F1B8"/>
      </w:placeholder>
      <w:dataBinding w:prefixMappings="xmlns:ns0='http://purl.org/dc/elements/1.1/' xmlns:ns1='http://schemas.openxmlformats.org/package/2006/metadata/core-properties' " w:xpath="/ns1:coreProperties[1]/ns0:title[1]" w:storeItemID="{6C3C8BC8-F283-45AE-878A-BAB7291924A1}"/>
      <w:text/>
    </w:sdtPr>
    <w:sdtEndPr/>
    <w:sdtContent>
      <w:p w14:paraId="3F40092A" w14:textId="52BE068A" w:rsidR="00865630" w:rsidRPr="00621B28" w:rsidRDefault="00A214EA"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HGV Decarbonisation Funding 26/27</w:t>
        </w:r>
      </w:p>
    </w:sdtContent>
  </w:sdt>
  <w:p w14:paraId="16AC5E43" w14:textId="77777777" w:rsidR="0092326D" w:rsidRPr="00865630" w:rsidRDefault="00865630" w:rsidP="00865630">
    <w:pPr>
      <w:pStyle w:val="PageHeader"/>
      <w:pBdr>
        <w:left w:val="single" w:sz="12" w:space="4" w:color="212192"/>
        <w:right w:val="none" w:sz="0" w:space="0" w:color="auto"/>
      </w:pBdr>
      <w:tabs>
        <w:tab w:val="right" w:pos="9026"/>
      </w:tabs>
      <w:ind w:right="6758"/>
      <w:jc w:val="both"/>
    </w:pPr>
    <w:r w:rsidRPr="00621B28">
      <w:rPr>
        <w:color w:val="212192"/>
      </w:rPr>
      <w:t>Transport Scotland</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645361891"/>
      <w:placeholder>
        <w:docPart w:val="BD51BCC3AB744C4289D662D6104AB275"/>
      </w:placeholder>
      <w:dataBinding w:prefixMappings="xmlns:ns0='http://purl.org/dc/elements/1.1/' xmlns:ns1='http://schemas.openxmlformats.org/package/2006/metadata/core-properties' " w:xpath="/ns1:coreProperties[1]/ns0:title[1]" w:storeItemID="{6C3C8BC8-F283-45AE-878A-BAB7291924A1}"/>
      <w:text/>
    </w:sdtPr>
    <w:sdtEndPr/>
    <w:sdtContent>
      <w:p w14:paraId="1224EFAE" w14:textId="2FC53832" w:rsidR="00865630" w:rsidRPr="00621B28" w:rsidRDefault="00A214EA"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HGV Decarbonisation Funding 26/27</w:t>
        </w:r>
      </w:p>
    </w:sdtContent>
  </w:sdt>
  <w:p w14:paraId="2E0BA8D3" w14:textId="77777777" w:rsidR="00865630" w:rsidRDefault="00865630" w:rsidP="00865630">
    <w:pPr>
      <w:pStyle w:val="PageHeader"/>
      <w:pBdr>
        <w:left w:val="single" w:sz="12" w:space="4" w:color="212192"/>
        <w:right w:val="none" w:sz="0" w:space="0" w:color="auto"/>
      </w:pBdr>
      <w:tabs>
        <w:tab w:val="right" w:pos="9026"/>
      </w:tabs>
      <w:ind w:right="6758"/>
      <w:jc w:val="both"/>
    </w:pPr>
    <w:r w:rsidRPr="00DB4452">
      <w:rPr>
        <w:noProof/>
        <w:lang w:eastAsia="en-GB"/>
      </w:rPr>
      <w:drawing>
        <wp:anchor distT="0" distB="0" distL="114300" distR="114300" simplePos="0" relativeHeight="251658240" behindDoc="0" locked="0" layoutInCell="1" allowOverlap="1" wp14:anchorId="52C004FF" wp14:editId="2B8C87ED">
          <wp:simplePos x="0" y="0"/>
          <wp:positionH relativeFrom="page">
            <wp:posOffset>6271895</wp:posOffset>
          </wp:positionH>
          <wp:positionV relativeFrom="page">
            <wp:posOffset>211751</wp:posOffset>
          </wp:positionV>
          <wp:extent cx="1031338" cy="1450319"/>
          <wp:effectExtent l="0" t="0" r="0" b="0"/>
          <wp:wrapSquare wrapText="bothSides"/>
          <wp:docPr id="264" name="Picture 264" descr="Transport Scotlan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TS logo PNG.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31338" cy="1450319"/>
                  </a:xfrm>
                  <a:prstGeom prst="rect">
                    <a:avLst/>
                  </a:prstGeom>
                </pic:spPr>
              </pic:pic>
            </a:graphicData>
          </a:graphic>
          <wp14:sizeRelH relativeFrom="page">
            <wp14:pctWidth>0</wp14:pctWidth>
          </wp14:sizeRelH>
          <wp14:sizeRelV relativeFrom="page">
            <wp14:pctHeight>0</wp14:pctHeight>
          </wp14:sizeRelV>
        </wp:anchor>
      </w:drawing>
    </w:r>
    <w:r w:rsidRPr="00621B28">
      <w:rPr>
        <w:color w:val="212192"/>
      </w:rPr>
      <w:t>Transport Scotland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BD2466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9BE824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144C5C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C72A177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C1CA8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74ECDA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25490B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1764D5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9B72102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FFFFFFFB"/>
    <w:multiLevelType w:val="multilevel"/>
    <w:tmpl w:val="E230D310"/>
    <w:lvl w:ilvl="0">
      <w:start w:val="1"/>
      <w:numFmt w:val="decimal"/>
      <w:lvlText w:val="%1."/>
      <w:legacy w:legacy="1" w:legacySpace="288" w:legacyIndent="720"/>
      <w:lvlJc w:val="left"/>
    </w:lvl>
    <w:lvl w:ilvl="1">
      <w:start w:val="1"/>
      <w:numFmt w:val="decimal"/>
      <w:lvlText w:val="%1.%2"/>
      <w:legacy w:legacy="1" w:legacySpace="284" w:legacyIndent="720"/>
      <w:lvlJc w:val="left"/>
    </w:lvl>
    <w:lvl w:ilvl="2">
      <w:start w:val="1"/>
      <w:numFmt w:val="decimal"/>
      <w:lvlText w:val="%1.%2.%3"/>
      <w:legacy w:legacy="1" w:legacySpace="284" w:legacyIndent="72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10" w15:restartNumberingAfterBreak="0">
    <w:nsid w:val="04555DB2"/>
    <w:multiLevelType w:val="hybridMultilevel"/>
    <w:tmpl w:val="9926B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4736B5E"/>
    <w:multiLevelType w:val="hybridMultilevel"/>
    <w:tmpl w:val="64D6D7D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063D7098"/>
    <w:multiLevelType w:val="hybridMultilevel"/>
    <w:tmpl w:val="2CF04944"/>
    <w:lvl w:ilvl="0" w:tplc="B42C9A5C">
      <w:start w:val="5"/>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7723EB1"/>
    <w:multiLevelType w:val="hybridMultilevel"/>
    <w:tmpl w:val="AEC2EA58"/>
    <w:lvl w:ilvl="0" w:tplc="80E8AD16">
      <w:start w:val="1"/>
      <w:numFmt w:val="bullet"/>
      <w:lvlText w:val=""/>
      <w:lvlJc w:val="left"/>
      <w:pPr>
        <w:ind w:left="720" w:hanging="360"/>
      </w:pPr>
      <w:rPr>
        <w:rFonts w:ascii="Symbol" w:hAnsi="Symbol" w:hint="default"/>
      </w:rPr>
    </w:lvl>
    <w:lvl w:ilvl="1" w:tplc="D884D2A0" w:tentative="1">
      <w:start w:val="1"/>
      <w:numFmt w:val="bullet"/>
      <w:lvlText w:val="o"/>
      <w:lvlJc w:val="left"/>
      <w:pPr>
        <w:ind w:left="1440" w:hanging="360"/>
      </w:pPr>
      <w:rPr>
        <w:rFonts w:ascii="Courier New" w:hAnsi="Courier New" w:cs="Courier New" w:hint="default"/>
      </w:rPr>
    </w:lvl>
    <w:lvl w:ilvl="2" w:tplc="F8EC110A" w:tentative="1">
      <w:start w:val="1"/>
      <w:numFmt w:val="bullet"/>
      <w:lvlText w:val=""/>
      <w:lvlJc w:val="left"/>
      <w:pPr>
        <w:ind w:left="2160" w:hanging="360"/>
      </w:pPr>
      <w:rPr>
        <w:rFonts w:ascii="Wingdings" w:hAnsi="Wingdings" w:hint="default"/>
      </w:rPr>
    </w:lvl>
    <w:lvl w:ilvl="3" w:tplc="257E97B4" w:tentative="1">
      <w:start w:val="1"/>
      <w:numFmt w:val="bullet"/>
      <w:lvlText w:val=""/>
      <w:lvlJc w:val="left"/>
      <w:pPr>
        <w:ind w:left="2880" w:hanging="360"/>
      </w:pPr>
      <w:rPr>
        <w:rFonts w:ascii="Symbol" w:hAnsi="Symbol" w:hint="default"/>
      </w:rPr>
    </w:lvl>
    <w:lvl w:ilvl="4" w:tplc="62A83BB0" w:tentative="1">
      <w:start w:val="1"/>
      <w:numFmt w:val="bullet"/>
      <w:lvlText w:val="o"/>
      <w:lvlJc w:val="left"/>
      <w:pPr>
        <w:ind w:left="3600" w:hanging="360"/>
      </w:pPr>
      <w:rPr>
        <w:rFonts w:ascii="Courier New" w:hAnsi="Courier New" w:cs="Courier New" w:hint="default"/>
      </w:rPr>
    </w:lvl>
    <w:lvl w:ilvl="5" w:tplc="32F4103C" w:tentative="1">
      <w:start w:val="1"/>
      <w:numFmt w:val="bullet"/>
      <w:lvlText w:val=""/>
      <w:lvlJc w:val="left"/>
      <w:pPr>
        <w:ind w:left="4320" w:hanging="360"/>
      </w:pPr>
      <w:rPr>
        <w:rFonts w:ascii="Wingdings" w:hAnsi="Wingdings" w:hint="default"/>
      </w:rPr>
    </w:lvl>
    <w:lvl w:ilvl="6" w:tplc="158AA060" w:tentative="1">
      <w:start w:val="1"/>
      <w:numFmt w:val="bullet"/>
      <w:lvlText w:val=""/>
      <w:lvlJc w:val="left"/>
      <w:pPr>
        <w:ind w:left="5040" w:hanging="360"/>
      </w:pPr>
      <w:rPr>
        <w:rFonts w:ascii="Symbol" w:hAnsi="Symbol" w:hint="default"/>
      </w:rPr>
    </w:lvl>
    <w:lvl w:ilvl="7" w:tplc="289654EE" w:tentative="1">
      <w:start w:val="1"/>
      <w:numFmt w:val="bullet"/>
      <w:lvlText w:val="o"/>
      <w:lvlJc w:val="left"/>
      <w:pPr>
        <w:ind w:left="5760" w:hanging="360"/>
      </w:pPr>
      <w:rPr>
        <w:rFonts w:ascii="Courier New" w:hAnsi="Courier New" w:cs="Courier New" w:hint="default"/>
      </w:rPr>
    </w:lvl>
    <w:lvl w:ilvl="8" w:tplc="AA168FF2" w:tentative="1">
      <w:start w:val="1"/>
      <w:numFmt w:val="bullet"/>
      <w:lvlText w:val=""/>
      <w:lvlJc w:val="left"/>
      <w:pPr>
        <w:ind w:left="6480" w:hanging="360"/>
      </w:pPr>
      <w:rPr>
        <w:rFonts w:ascii="Wingdings" w:hAnsi="Wingdings" w:hint="default"/>
      </w:rPr>
    </w:lvl>
  </w:abstractNum>
  <w:abstractNum w:abstractNumId="14" w15:restartNumberingAfterBreak="0">
    <w:nsid w:val="07B320E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114D5915"/>
    <w:multiLevelType w:val="hybridMultilevel"/>
    <w:tmpl w:val="7A4E95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B862BA6"/>
    <w:multiLevelType w:val="hybridMultilevel"/>
    <w:tmpl w:val="79B47A26"/>
    <w:lvl w:ilvl="0" w:tplc="6A0CC23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BC62D4F"/>
    <w:multiLevelType w:val="hybridMultilevel"/>
    <w:tmpl w:val="DAA47EBC"/>
    <w:lvl w:ilvl="0" w:tplc="A5C2B286">
      <w:start w:val="1"/>
      <w:numFmt w:val="decimal"/>
      <w:pStyle w:val="Numbering"/>
      <w:lvlText w:val="%1."/>
      <w:lvlJc w:val="left"/>
      <w:pPr>
        <w:ind w:left="720" w:hanging="360"/>
      </w:pPr>
    </w:lvl>
    <w:lvl w:ilvl="1" w:tplc="399A2020" w:tentative="1">
      <w:start w:val="1"/>
      <w:numFmt w:val="lowerLetter"/>
      <w:lvlText w:val="%2."/>
      <w:lvlJc w:val="left"/>
      <w:pPr>
        <w:ind w:left="1440" w:hanging="360"/>
      </w:pPr>
    </w:lvl>
    <w:lvl w:ilvl="2" w:tplc="D77EBC20" w:tentative="1">
      <w:start w:val="1"/>
      <w:numFmt w:val="lowerRoman"/>
      <w:lvlText w:val="%3."/>
      <w:lvlJc w:val="right"/>
      <w:pPr>
        <w:ind w:left="2160" w:hanging="180"/>
      </w:pPr>
    </w:lvl>
    <w:lvl w:ilvl="3" w:tplc="A2262F7A" w:tentative="1">
      <w:start w:val="1"/>
      <w:numFmt w:val="decimal"/>
      <w:lvlText w:val="%4."/>
      <w:lvlJc w:val="left"/>
      <w:pPr>
        <w:ind w:left="2880" w:hanging="360"/>
      </w:pPr>
    </w:lvl>
    <w:lvl w:ilvl="4" w:tplc="BB0A287A" w:tentative="1">
      <w:start w:val="1"/>
      <w:numFmt w:val="lowerLetter"/>
      <w:lvlText w:val="%5."/>
      <w:lvlJc w:val="left"/>
      <w:pPr>
        <w:ind w:left="3600" w:hanging="360"/>
      </w:pPr>
    </w:lvl>
    <w:lvl w:ilvl="5" w:tplc="2E7A8AEE" w:tentative="1">
      <w:start w:val="1"/>
      <w:numFmt w:val="lowerRoman"/>
      <w:lvlText w:val="%6."/>
      <w:lvlJc w:val="right"/>
      <w:pPr>
        <w:ind w:left="4320" w:hanging="180"/>
      </w:pPr>
    </w:lvl>
    <w:lvl w:ilvl="6" w:tplc="74C63D74" w:tentative="1">
      <w:start w:val="1"/>
      <w:numFmt w:val="decimal"/>
      <w:lvlText w:val="%7."/>
      <w:lvlJc w:val="left"/>
      <w:pPr>
        <w:ind w:left="5040" w:hanging="360"/>
      </w:pPr>
    </w:lvl>
    <w:lvl w:ilvl="7" w:tplc="FDE26998" w:tentative="1">
      <w:start w:val="1"/>
      <w:numFmt w:val="lowerLetter"/>
      <w:lvlText w:val="%8."/>
      <w:lvlJc w:val="left"/>
      <w:pPr>
        <w:ind w:left="5760" w:hanging="360"/>
      </w:pPr>
    </w:lvl>
    <w:lvl w:ilvl="8" w:tplc="4898456A" w:tentative="1">
      <w:start w:val="1"/>
      <w:numFmt w:val="lowerRoman"/>
      <w:lvlText w:val="%9."/>
      <w:lvlJc w:val="right"/>
      <w:pPr>
        <w:ind w:left="6480" w:hanging="180"/>
      </w:pPr>
    </w:lvl>
  </w:abstractNum>
  <w:abstractNum w:abstractNumId="18" w15:restartNumberingAfterBreak="0">
    <w:nsid w:val="1E433099"/>
    <w:multiLevelType w:val="hybridMultilevel"/>
    <w:tmpl w:val="2108B72A"/>
    <w:lvl w:ilvl="0" w:tplc="443C024A">
      <w:start w:val="1"/>
      <w:numFmt w:val="bullet"/>
      <w:lvlText w:val=""/>
      <w:lvlJc w:val="left"/>
      <w:pPr>
        <w:ind w:left="720" w:hanging="360"/>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tentative="1">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19" w15:restartNumberingAfterBreak="0">
    <w:nsid w:val="2D4E4A18"/>
    <w:multiLevelType w:val="hybridMultilevel"/>
    <w:tmpl w:val="3BCA1172"/>
    <w:lvl w:ilvl="0" w:tplc="FFFFFFFF">
      <w:start w:val="1"/>
      <w:numFmt w:val="decimal"/>
      <w:lvlText w:val="%1."/>
      <w:lvlJc w:val="left"/>
      <w:pPr>
        <w:ind w:left="360" w:hanging="360"/>
      </w:pPr>
      <w:rPr>
        <w:rFonts w:ascii="Arial" w:hAnsi="Arial" w:hint="default"/>
      </w:rPr>
    </w:lvl>
    <w:lvl w:ilvl="1" w:tplc="08090001">
      <w:start w:val="1"/>
      <w:numFmt w:val="bullet"/>
      <w:lvlText w:val=""/>
      <w:lvlJc w:val="left"/>
      <w:pPr>
        <w:ind w:left="1080" w:hanging="360"/>
      </w:pPr>
      <w:rPr>
        <w:rFonts w:ascii="Symbol" w:hAnsi="Symbol" w:hint="default"/>
      </w:r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0" w15:restartNumberingAfterBreak="0">
    <w:nsid w:val="36AB052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B2112FF"/>
    <w:multiLevelType w:val="hybridMultilevel"/>
    <w:tmpl w:val="2EA0FABE"/>
    <w:lvl w:ilvl="0" w:tplc="F05EFA90">
      <w:start w:val="1"/>
      <w:numFmt w:val="decimal"/>
      <w:lvlText w:val="%1."/>
      <w:lvlJc w:val="left"/>
      <w:pPr>
        <w:ind w:left="360" w:hanging="360"/>
      </w:pPr>
      <w:rPr>
        <w:rFonts w:ascii="Arial" w:hAnsi="Arial" w:cs="Arial" w:hint="default"/>
        <w:b/>
        <w:bCs w:val="0"/>
        <w:u w:val="none"/>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2" w15:restartNumberingAfterBreak="0">
    <w:nsid w:val="416E4979"/>
    <w:multiLevelType w:val="hybridMultilevel"/>
    <w:tmpl w:val="17C6498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54113C7"/>
    <w:multiLevelType w:val="hybridMultilevel"/>
    <w:tmpl w:val="F39AEE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5965E61"/>
    <w:multiLevelType w:val="hybridMultilevel"/>
    <w:tmpl w:val="2A78A6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7682838"/>
    <w:multiLevelType w:val="hybridMultilevel"/>
    <w:tmpl w:val="5D2836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879EE98"/>
    <w:multiLevelType w:val="hybridMultilevel"/>
    <w:tmpl w:val="791CC298"/>
    <w:lvl w:ilvl="0" w:tplc="B80C4B80">
      <w:start w:val="1"/>
      <w:numFmt w:val="decimal"/>
      <w:lvlText w:val="%1."/>
      <w:lvlJc w:val="left"/>
      <w:pPr>
        <w:ind w:left="360" w:hanging="360"/>
      </w:pPr>
      <w:rPr>
        <w:rFonts w:ascii="Arial" w:hAnsi="Arial" w:hint="default"/>
      </w:rPr>
    </w:lvl>
    <w:lvl w:ilvl="1" w:tplc="CF9C4BEC">
      <w:start w:val="1"/>
      <w:numFmt w:val="lowerLetter"/>
      <w:lvlText w:val="%2."/>
      <w:lvlJc w:val="left"/>
      <w:pPr>
        <w:ind w:left="1080" w:hanging="360"/>
      </w:pPr>
    </w:lvl>
    <w:lvl w:ilvl="2" w:tplc="34EA422A">
      <w:start w:val="1"/>
      <w:numFmt w:val="lowerRoman"/>
      <w:lvlText w:val="%3."/>
      <w:lvlJc w:val="right"/>
      <w:pPr>
        <w:ind w:left="1800" w:hanging="180"/>
      </w:pPr>
    </w:lvl>
    <w:lvl w:ilvl="3" w:tplc="BA92E4DE">
      <w:start w:val="1"/>
      <w:numFmt w:val="decimal"/>
      <w:lvlText w:val="%4."/>
      <w:lvlJc w:val="left"/>
      <w:pPr>
        <w:ind w:left="2520" w:hanging="360"/>
      </w:pPr>
    </w:lvl>
    <w:lvl w:ilvl="4" w:tplc="DDE8890E">
      <w:start w:val="1"/>
      <w:numFmt w:val="lowerLetter"/>
      <w:lvlText w:val="%5."/>
      <w:lvlJc w:val="left"/>
      <w:pPr>
        <w:ind w:left="3240" w:hanging="360"/>
      </w:pPr>
    </w:lvl>
    <w:lvl w:ilvl="5" w:tplc="7690CCC4">
      <w:start w:val="1"/>
      <w:numFmt w:val="lowerRoman"/>
      <w:lvlText w:val="%6."/>
      <w:lvlJc w:val="right"/>
      <w:pPr>
        <w:ind w:left="3960" w:hanging="180"/>
      </w:pPr>
    </w:lvl>
    <w:lvl w:ilvl="6" w:tplc="02C80384">
      <w:start w:val="1"/>
      <w:numFmt w:val="decimal"/>
      <w:lvlText w:val="%7."/>
      <w:lvlJc w:val="left"/>
      <w:pPr>
        <w:ind w:left="4680" w:hanging="360"/>
      </w:pPr>
    </w:lvl>
    <w:lvl w:ilvl="7" w:tplc="30581682">
      <w:start w:val="1"/>
      <w:numFmt w:val="lowerLetter"/>
      <w:lvlText w:val="%8."/>
      <w:lvlJc w:val="left"/>
      <w:pPr>
        <w:ind w:left="5400" w:hanging="360"/>
      </w:pPr>
    </w:lvl>
    <w:lvl w:ilvl="8" w:tplc="ED3244E4">
      <w:start w:val="1"/>
      <w:numFmt w:val="lowerRoman"/>
      <w:lvlText w:val="%9."/>
      <w:lvlJc w:val="right"/>
      <w:pPr>
        <w:ind w:left="6120" w:hanging="180"/>
      </w:pPr>
    </w:lvl>
  </w:abstractNum>
  <w:abstractNum w:abstractNumId="27" w15:restartNumberingAfterBreak="0">
    <w:nsid w:val="4BA25C44"/>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506E4B25"/>
    <w:multiLevelType w:val="hybridMultilevel"/>
    <w:tmpl w:val="0BC83C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EE66851"/>
    <w:multiLevelType w:val="hybridMultilevel"/>
    <w:tmpl w:val="9BD8455E"/>
    <w:lvl w:ilvl="0" w:tplc="734EFBE2">
      <w:start w:val="2"/>
      <w:numFmt w:val="bullet"/>
      <w:lvlText w:val="-"/>
      <w:lvlJc w:val="left"/>
      <w:pPr>
        <w:ind w:left="720" w:hanging="360"/>
      </w:pPr>
      <w:rPr>
        <w:rFonts w:ascii="Arial" w:eastAsia="Times New Roman"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52C1161"/>
    <w:multiLevelType w:val="singleLevel"/>
    <w:tmpl w:val="55E000AC"/>
    <w:lvl w:ilvl="0">
      <w:start w:val="1"/>
      <w:numFmt w:val="bullet"/>
      <w:pStyle w:val="Bullets"/>
      <w:lvlText w:val=""/>
      <w:lvlJc w:val="left"/>
      <w:pPr>
        <w:ind w:left="360" w:hanging="360"/>
      </w:pPr>
      <w:rPr>
        <w:rFonts w:ascii="Symbol" w:hAnsi="Symbol" w:hint="default"/>
      </w:rPr>
    </w:lvl>
  </w:abstractNum>
  <w:abstractNum w:abstractNumId="31" w15:restartNumberingAfterBreak="0">
    <w:nsid w:val="71896D50"/>
    <w:multiLevelType w:val="hybridMultilevel"/>
    <w:tmpl w:val="BC9C3C42"/>
    <w:lvl w:ilvl="0" w:tplc="B42C9A5C">
      <w:start w:val="5"/>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41199938">
    <w:abstractNumId w:val="30"/>
  </w:num>
  <w:num w:numId="2" w16cid:durableId="1171482962">
    <w:abstractNumId w:val="9"/>
  </w:num>
  <w:num w:numId="3" w16cid:durableId="1012149329">
    <w:abstractNumId w:val="9"/>
  </w:num>
  <w:num w:numId="4" w16cid:durableId="1084490820">
    <w:abstractNumId w:val="9"/>
  </w:num>
  <w:num w:numId="5" w16cid:durableId="2116365583">
    <w:abstractNumId w:val="30"/>
  </w:num>
  <w:num w:numId="6" w16cid:durableId="1038317531">
    <w:abstractNumId w:val="9"/>
  </w:num>
  <w:num w:numId="7" w16cid:durableId="1476020377">
    <w:abstractNumId w:val="8"/>
  </w:num>
  <w:num w:numId="8" w16cid:durableId="811756747">
    <w:abstractNumId w:val="7"/>
  </w:num>
  <w:num w:numId="9" w16cid:durableId="1238175438">
    <w:abstractNumId w:val="6"/>
  </w:num>
  <w:num w:numId="10" w16cid:durableId="1613127331">
    <w:abstractNumId w:val="5"/>
  </w:num>
  <w:num w:numId="11" w16cid:durableId="1471315360">
    <w:abstractNumId w:val="4"/>
  </w:num>
  <w:num w:numId="12" w16cid:durableId="317421193">
    <w:abstractNumId w:val="14"/>
  </w:num>
  <w:num w:numId="13" w16cid:durableId="926230938">
    <w:abstractNumId w:val="3"/>
  </w:num>
  <w:num w:numId="14" w16cid:durableId="1139952347">
    <w:abstractNumId w:val="2"/>
  </w:num>
  <w:num w:numId="15" w16cid:durableId="2132507079">
    <w:abstractNumId w:val="1"/>
  </w:num>
  <w:num w:numId="16" w16cid:durableId="1627076381">
    <w:abstractNumId w:val="0"/>
  </w:num>
  <w:num w:numId="17" w16cid:durableId="545680417">
    <w:abstractNumId w:val="17"/>
  </w:num>
  <w:num w:numId="18" w16cid:durableId="1679232841">
    <w:abstractNumId w:val="18"/>
  </w:num>
  <w:num w:numId="19" w16cid:durableId="1124814649">
    <w:abstractNumId w:val="13"/>
  </w:num>
  <w:num w:numId="20" w16cid:durableId="956983145">
    <w:abstractNumId w:val="27"/>
  </w:num>
  <w:num w:numId="21" w16cid:durableId="1773360561">
    <w:abstractNumId w:val="15"/>
  </w:num>
  <w:num w:numId="22" w16cid:durableId="2144301222">
    <w:abstractNumId w:val="25"/>
  </w:num>
  <w:num w:numId="23" w16cid:durableId="301616369">
    <w:abstractNumId w:val="28"/>
  </w:num>
  <w:num w:numId="24" w16cid:durableId="1206718157">
    <w:abstractNumId w:val="20"/>
  </w:num>
  <w:num w:numId="25" w16cid:durableId="17901426">
    <w:abstractNumId w:val="10"/>
  </w:num>
  <w:num w:numId="26" w16cid:durableId="1285766728">
    <w:abstractNumId w:val="11"/>
  </w:num>
  <w:num w:numId="27" w16cid:durableId="3828099">
    <w:abstractNumId w:val="23"/>
  </w:num>
  <w:num w:numId="28" w16cid:durableId="781071467">
    <w:abstractNumId w:val="16"/>
  </w:num>
  <w:num w:numId="29" w16cid:durableId="631638207">
    <w:abstractNumId w:val="22"/>
  </w:num>
  <w:num w:numId="30" w16cid:durableId="743911371">
    <w:abstractNumId w:val="24"/>
  </w:num>
  <w:num w:numId="31" w16cid:durableId="1836913481">
    <w:abstractNumId w:val="21"/>
  </w:num>
  <w:num w:numId="32" w16cid:durableId="472872714">
    <w:abstractNumId w:val="26"/>
  </w:num>
  <w:num w:numId="33" w16cid:durableId="1338460762">
    <w:abstractNumId w:val="19"/>
  </w:num>
  <w:num w:numId="34" w16cid:durableId="1010184863">
    <w:abstractNumId w:val="29"/>
  </w:num>
  <w:num w:numId="35" w16cid:durableId="278336214">
    <w:abstractNumId w:val="12"/>
  </w:num>
  <w:num w:numId="36" w16cid:durableId="577254532">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SortMethod w:val="000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9112C"/>
    <w:rsid w:val="00002EA3"/>
    <w:rsid w:val="00003619"/>
    <w:rsid w:val="000075D6"/>
    <w:rsid w:val="0001469A"/>
    <w:rsid w:val="000207C9"/>
    <w:rsid w:val="00024BB9"/>
    <w:rsid w:val="00027C27"/>
    <w:rsid w:val="00030B92"/>
    <w:rsid w:val="00033FD4"/>
    <w:rsid w:val="00045B02"/>
    <w:rsid w:val="00054DFB"/>
    <w:rsid w:val="00055449"/>
    <w:rsid w:val="00056137"/>
    <w:rsid w:val="000753DF"/>
    <w:rsid w:val="000873A8"/>
    <w:rsid w:val="00090B8A"/>
    <w:rsid w:val="0009137F"/>
    <w:rsid w:val="000A6316"/>
    <w:rsid w:val="000B34D3"/>
    <w:rsid w:val="000B4E9F"/>
    <w:rsid w:val="000C0CF4"/>
    <w:rsid w:val="000C615F"/>
    <w:rsid w:val="000D2C4B"/>
    <w:rsid w:val="000D5B03"/>
    <w:rsid w:val="000E792D"/>
    <w:rsid w:val="000E7E85"/>
    <w:rsid w:val="00101EFF"/>
    <w:rsid w:val="0010200D"/>
    <w:rsid w:val="00107EFF"/>
    <w:rsid w:val="00110BE6"/>
    <w:rsid w:val="001123B3"/>
    <w:rsid w:val="00115378"/>
    <w:rsid w:val="00116994"/>
    <w:rsid w:val="001170F9"/>
    <w:rsid w:val="001175AC"/>
    <w:rsid w:val="00120AE5"/>
    <w:rsid w:val="001237F2"/>
    <w:rsid w:val="00124D0D"/>
    <w:rsid w:val="00131503"/>
    <w:rsid w:val="0013333C"/>
    <w:rsid w:val="001379D5"/>
    <w:rsid w:val="00137FA1"/>
    <w:rsid w:val="00143523"/>
    <w:rsid w:val="00150C61"/>
    <w:rsid w:val="00150E5D"/>
    <w:rsid w:val="00152020"/>
    <w:rsid w:val="001566FA"/>
    <w:rsid w:val="00160E08"/>
    <w:rsid w:val="00163311"/>
    <w:rsid w:val="00164FBE"/>
    <w:rsid w:val="00165057"/>
    <w:rsid w:val="00165A14"/>
    <w:rsid w:val="00172A46"/>
    <w:rsid w:val="00175E8C"/>
    <w:rsid w:val="00176288"/>
    <w:rsid w:val="00183B8E"/>
    <w:rsid w:val="001A5424"/>
    <w:rsid w:val="001A5C5D"/>
    <w:rsid w:val="001B00C3"/>
    <w:rsid w:val="001B1A8F"/>
    <w:rsid w:val="001B1D66"/>
    <w:rsid w:val="001B6A51"/>
    <w:rsid w:val="001C528A"/>
    <w:rsid w:val="001C7321"/>
    <w:rsid w:val="001D1618"/>
    <w:rsid w:val="001D33DC"/>
    <w:rsid w:val="001D3B8E"/>
    <w:rsid w:val="001E1DDC"/>
    <w:rsid w:val="001E3322"/>
    <w:rsid w:val="001E46C8"/>
    <w:rsid w:val="001E579C"/>
    <w:rsid w:val="001F0AAC"/>
    <w:rsid w:val="001F4754"/>
    <w:rsid w:val="001F683B"/>
    <w:rsid w:val="001F7DA2"/>
    <w:rsid w:val="00202100"/>
    <w:rsid w:val="00202D65"/>
    <w:rsid w:val="0021679A"/>
    <w:rsid w:val="002175A3"/>
    <w:rsid w:val="0022074B"/>
    <w:rsid w:val="00221D72"/>
    <w:rsid w:val="002225B7"/>
    <w:rsid w:val="00227164"/>
    <w:rsid w:val="002312BD"/>
    <w:rsid w:val="00240402"/>
    <w:rsid w:val="0024514F"/>
    <w:rsid w:val="002545E5"/>
    <w:rsid w:val="00264241"/>
    <w:rsid w:val="00266025"/>
    <w:rsid w:val="00271EBC"/>
    <w:rsid w:val="00275103"/>
    <w:rsid w:val="002801AA"/>
    <w:rsid w:val="00281579"/>
    <w:rsid w:val="00283D7E"/>
    <w:rsid w:val="0028648C"/>
    <w:rsid w:val="00291BCC"/>
    <w:rsid w:val="00293AD5"/>
    <w:rsid w:val="00296A4B"/>
    <w:rsid w:val="002A063B"/>
    <w:rsid w:val="002A0C93"/>
    <w:rsid w:val="002A3BE5"/>
    <w:rsid w:val="002A6CBF"/>
    <w:rsid w:val="002C009F"/>
    <w:rsid w:val="002C0B07"/>
    <w:rsid w:val="002C4304"/>
    <w:rsid w:val="002D6B4F"/>
    <w:rsid w:val="002E0A7E"/>
    <w:rsid w:val="002F0AE0"/>
    <w:rsid w:val="002F3842"/>
    <w:rsid w:val="002F3FBF"/>
    <w:rsid w:val="00306C61"/>
    <w:rsid w:val="003134C9"/>
    <w:rsid w:val="0031499B"/>
    <w:rsid w:val="00315DE1"/>
    <w:rsid w:val="003242BC"/>
    <w:rsid w:val="00327BEC"/>
    <w:rsid w:val="00340F00"/>
    <w:rsid w:val="003441C9"/>
    <w:rsid w:val="00355FD6"/>
    <w:rsid w:val="00361529"/>
    <w:rsid w:val="003640D2"/>
    <w:rsid w:val="00373DEE"/>
    <w:rsid w:val="0037448B"/>
    <w:rsid w:val="0037582B"/>
    <w:rsid w:val="003765EA"/>
    <w:rsid w:val="00376725"/>
    <w:rsid w:val="00376C1F"/>
    <w:rsid w:val="00377DF9"/>
    <w:rsid w:val="003808DE"/>
    <w:rsid w:val="003852A6"/>
    <w:rsid w:val="00386529"/>
    <w:rsid w:val="00386D5F"/>
    <w:rsid w:val="00386F83"/>
    <w:rsid w:val="0039083B"/>
    <w:rsid w:val="00397845"/>
    <w:rsid w:val="003A272A"/>
    <w:rsid w:val="003A5F84"/>
    <w:rsid w:val="003B0176"/>
    <w:rsid w:val="003B18A0"/>
    <w:rsid w:val="003B4C38"/>
    <w:rsid w:val="003B65A3"/>
    <w:rsid w:val="003B66E6"/>
    <w:rsid w:val="003D0B5D"/>
    <w:rsid w:val="003D16A0"/>
    <w:rsid w:val="003D3020"/>
    <w:rsid w:val="003D32BC"/>
    <w:rsid w:val="003E0550"/>
    <w:rsid w:val="003E1336"/>
    <w:rsid w:val="003E517E"/>
    <w:rsid w:val="003E7403"/>
    <w:rsid w:val="003F3D19"/>
    <w:rsid w:val="003F606B"/>
    <w:rsid w:val="00400207"/>
    <w:rsid w:val="004009E0"/>
    <w:rsid w:val="0040584A"/>
    <w:rsid w:val="004077A8"/>
    <w:rsid w:val="00410B8A"/>
    <w:rsid w:val="00410C69"/>
    <w:rsid w:val="00411F20"/>
    <w:rsid w:val="00414CA5"/>
    <w:rsid w:val="00424F74"/>
    <w:rsid w:val="004278BC"/>
    <w:rsid w:val="0043467A"/>
    <w:rsid w:val="0043690D"/>
    <w:rsid w:val="004434FD"/>
    <w:rsid w:val="00452408"/>
    <w:rsid w:val="00455918"/>
    <w:rsid w:val="0045771D"/>
    <w:rsid w:val="00475476"/>
    <w:rsid w:val="004754E3"/>
    <w:rsid w:val="0048059C"/>
    <w:rsid w:val="0048207D"/>
    <w:rsid w:val="00483FFA"/>
    <w:rsid w:val="004910B3"/>
    <w:rsid w:val="0049112C"/>
    <w:rsid w:val="00494650"/>
    <w:rsid w:val="0049557B"/>
    <w:rsid w:val="004A2BEB"/>
    <w:rsid w:val="004A59A5"/>
    <w:rsid w:val="004B5DC7"/>
    <w:rsid w:val="004C2724"/>
    <w:rsid w:val="004C7E30"/>
    <w:rsid w:val="004D4DD5"/>
    <w:rsid w:val="004D57B8"/>
    <w:rsid w:val="004E48E3"/>
    <w:rsid w:val="004F7C6D"/>
    <w:rsid w:val="005052CA"/>
    <w:rsid w:val="00506A90"/>
    <w:rsid w:val="00511B32"/>
    <w:rsid w:val="005139DE"/>
    <w:rsid w:val="00521224"/>
    <w:rsid w:val="00525475"/>
    <w:rsid w:val="00537769"/>
    <w:rsid w:val="00545830"/>
    <w:rsid w:val="0054678A"/>
    <w:rsid w:val="00550C62"/>
    <w:rsid w:val="00551648"/>
    <w:rsid w:val="00551A03"/>
    <w:rsid w:val="00553253"/>
    <w:rsid w:val="005540C1"/>
    <w:rsid w:val="0055433D"/>
    <w:rsid w:val="005701DA"/>
    <w:rsid w:val="00570F25"/>
    <w:rsid w:val="00575A93"/>
    <w:rsid w:val="005806C8"/>
    <w:rsid w:val="00581118"/>
    <w:rsid w:val="00585CAE"/>
    <w:rsid w:val="00593EF5"/>
    <w:rsid w:val="00597585"/>
    <w:rsid w:val="005A1BA9"/>
    <w:rsid w:val="005A5880"/>
    <w:rsid w:val="005B5FA4"/>
    <w:rsid w:val="005E2F31"/>
    <w:rsid w:val="005E66B0"/>
    <w:rsid w:val="005F0324"/>
    <w:rsid w:val="005F580A"/>
    <w:rsid w:val="005F69D2"/>
    <w:rsid w:val="005F7625"/>
    <w:rsid w:val="00605C03"/>
    <w:rsid w:val="006175C4"/>
    <w:rsid w:val="0061767E"/>
    <w:rsid w:val="00621B28"/>
    <w:rsid w:val="0062272E"/>
    <w:rsid w:val="006260FC"/>
    <w:rsid w:val="006274F9"/>
    <w:rsid w:val="00631AF2"/>
    <w:rsid w:val="0063457D"/>
    <w:rsid w:val="00642025"/>
    <w:rsid w:val="0064422F"/>
    <w:rsid w:val="00645BBF"/>
    <w:rsid w:val="0065662D"/>
    <w:rsid w:val="00662928"/>
    <w:rsid w:val="00665092"/>
    <w:rsid w:val="00667549"/>
    <w:rsid w:val="00667CA8"/>
    <w:rsid w:val="006721EA"/>
    <w:rsid w:val="006724B9"/>
    <w:rsid w:val="00673DEB"/>
    <w:rsid w:val="00681C76"/>
    <w:rsid w:val="00690CE5"/>
    <w:rsid w:val="0069322C"/>
    <w:rsid w:val="00696A00"/>
    <w:rsid w:val="006974F2"/>
    <w:rsid w:val="006A140B"/>
    <w:rsid w:val="006A3887"/>
    <w:rsid w:val="006A564C"/>
    <w:rsid w:val="006B44AC"/>
    <w:rsid w:val="006C1B55"/>
    <w:rsid w:val="006C1F01"/>
    <w:rsid w:val="006C37D2"/>
    <w:rsid w:val="006D79F2"/>
    <w:rsid w:val="006E1756"/>
    <w:rsid w:val="006E4419"/>
    <w:rsid w:val="006F0DE1"/>
    <w:rsid w:val="006F2883"/>
    <w:rsid w:val="006F3279"/>
    <w:rsid w:val="0070505B"/>
    <w:rsid w:val="00713094"/>
    <w:rsid w:val="00716448"/>
    <w:rsid w:val="0072059A"/>
    <w:rsid w:val="00720649"/>
    <w:rsid w:val="00721E24"/>
    <w:rsid w:val="00737E87"/>
    <w:rsid w:val="00742CDD"/>
    <w:rsid w:val="007455E8"/>
    <w:rsid w:val="00745624"/>
    <w:rsid w:val="00760B74"/>
    <w:rsid w:val="007661A4"/>
    <w:rsid w:val="00767F76"/>
    <w:rsid w:val="0078034E"/>
    <w:rsid w:val="00786555"/>
    <w:rsid w:val="00791BAE"/>
    <w:rsid w:val="00794A91"/>
    <w:rsid w:val="007A0C69"/>
    <w:rsid w:val="007B0526"/>
    <w:rsid w:val="007B42EF"/>
    <w:rsid w:val="007B64C7"/>
    <w:rsid w:val="007C1EC6"/>
    <w:rsid w:val="007C3DF3"/>
    <w:rsid w:val="007D16AB"/>
    <w:rsid w:val="007D7A2A"/>
    <w:rsid w:val="007E1EB5"/>
    <w:rsid w:val="007E3293"/>
    <w:rsid w:val="007E3F03"/>
    <w:rsid w:val="007E4DFF"/>
    <w:rsid w:val="007F31F7"/>
    <w:rsid w:val="007F4EBC"/>
    <w:rsid w:val="007F6E20"/>
    <w:rsid w:val="00805263"/>
    <w:rsid w:val="00805420"/>
    <w:rsid w:val="0080566B"/>
    <w:rsid w:val="00805ECC"/>
    <w:rsid w:val="00810347"/>
    <w:rsid w:val="00820EBA"/>
    <w:rsid w:val="0082121E"/>
    <w:rsid w:val="00821AED"/>
    <w:rsid w:val="008240E0"/>
    <w:rsid w:val="0083252F"/>
    <w:rsid w:val="008334A9"/>
    <w:rsid w:val="00836D04"/>
    <w:rsid w:val="00840E39"/>
    <w:rsid w:val="0084212B"/>
    <w:rsid w:val="00842ECE"/>
    <w:rsid w:val="00843216"/>
    <w:rsid w:val="008558B7"/>
    <w:rsid w:val="00856B65"/>
    <w:rsid w:val="00857548"/>
    <w:rsid w:val="00857C33"/>
    <w:rsid w:val="00862D46"/>
    <w:rsid w:val="008630C9"/>
    <w:rsid w:val="00865630"/>
    <w:rsid w:val="008708AB"/>
    <w:rsid w:val="00874FBC"/>
    <w:rsid w:val="00882ED8"/>
    <w:rsid w:val="00885E10"/>
    <w:rsid w:val="00887CA9"/>
    <w:rsid w:val="008A072D"/>
    <w:rsid w:val="008A0F65"/>
    <w:rsid w:val="008A56CA"/>
    <w:rsid w:val="008AFF92"/>
    <w:rsid w:val="008B6909"/>
    <w:rsid w:val="008C2F24"/>
    <w:rsid w:val="008C4D47"/>
    <w:rsid w:val="008D6921"/>
    <w:rsid w:val="008D708F"/>
    <w:rsid w:val="008D7667"/>
    <w:rsid w:val="008E03F2"/>
    <w:rsid w:val="008E0888"/>
    <w:rsid w:val="008E21E0"/>
    <w:rsid w:val="008E58EC"/>
    <w:rsid w:val="008E7B58"/>
    <w:rsid w:val="008F1D18"/>
    <w:rsid w:val="008F1D77"/>
    <w:rsid w:val="008F2FA6"/>
    <w:rsid w:val="008F7344"/>
    <w:rsid w:val="0090248D"/>
    <w:rsid w:val="0091785F"/>
    <w:rsid w:val="00920711"/>
    <w:rsid w:val="0092326D"/>
    <w:rsid w:val="009264DF"/>
    <w:rsid w:val="00932A27"/>
    <w:rsid w:val="00937041"/>
    <w:rsid w:val="0094035A"/>
    <w:rsid w:val="0094094A"/>
    <w:rsid w:val="009429C4"/>
    <w:rsid w:val="0094660D"/>
    <w:rsid w:val="00951209"/>
    <w:rsid w:val="00954813"/>
    <w:rsid w:val="00956318"/>
    <w:rsid w:val="00956347"/>
    <w:rsid w:val="00961D16"/>
    <w:rsid w:val="009671C1"/>
    <w:rsid w:val="0097098E"/>
    <w:rsid w:val="009801AF"/>
    <w:rsid w:val="00982F04"/>
    <w:rsid w:val="00987386"/>
    <w:rsid w:val="00991251"/>
    <w:rsid w:val="009A4CF4"/>
    <w:rsid w:val="009A634D"/>
    <w:rsid w:val="009B2535"/>
    <w:rsid w:val="009B7615"/>
    <w:rsid w:val="009C0A27"/>
    <w:rsid w:val="009C2E12"/>
    <w:rsid w:val="009D0DC1"/>
    <w:rsid w:val="009E5988"/>
    <w:rsid w:val="009F40A8"/>
    <w:rsid w:val="00A014B2"/>
    <w:rsid w:val="00A046D8"/>
    <w:rsid w:val="00A06B65"/>
    <w:rsid w:val="00A128CD"/>
    <w:rsid w:val="00A13BB4"/>
    <w:rsid w:val="00A14F88"/>
    <w:rsid w:val="00A15CE1"/>
    <w:rsid w:val="00A167C3"/>
    <w:rsid w:val="00A20B80"/>
    <w:rsid w:val="00A214EA"/>
    <w:rsid w:val="00A21F7E"/>
    <w:rsid w:val="00A34156"/>
    <w:rsid w:val="00A34E52"/>
    <w:rsid w:val="00A35AA8"/>
    <w:rsid w:val="00A44D5F"/>
    <w:rsid w:val="00A4522A"/>
    <w:rsid w:val="00A45375"/>
    <w:rsid w:val="00A472C5"/>
    <w:rsid w:val="00A52A7B"/>
    <w:rsid w:val="00A75E47"/>
    <w:rsid w:val="00A824A5"/>
    <w:rsid w:val="00A82B45"/>
    <w:rsid w:val="00A86803"/>
    <w:rsid w:val="00A91728"/>
    <w:rsid w:val="00A93F93"/>
    <w:rsid w:val="00A94FA3"/>
    <w:rsid w:val="00A95AB6"/>
    <w:rsid w:val="00A9659A"/>
    <w:rsid w:val="00AA1224"/>
    <w:rsid w:val="00AA2511"/>
    <w:rsid w:val="00AA3487"/>
    <w:rsid w:val="00AA49EF"/>
    <w:rsid w:val="00AB48AE"/>
    <w:rsid w:val="00AB53E4"/>
    <w:rsid w:val="00AB5CE7"/>
    <w:rsid w:val="00AC1D0A"/>
    <w:rsid w:val="00AC2AAA"/>
    <w:rsid w:val="00AC4887"/>
    <w:rsid w:val="00AD0B74"/>
    <w:rsid w:val="00AD1FD0"/>
    <w:rsid w:val="00AD4DD2"/>
    <w:rsid w:val="00AD75AD"/>
    <w:rsid w:val="00AE40DA"/>
    <w:rsid w:val="00AF449F"/>
    <w:rsid w:val="00AF5A85"/>
    <w:rsid w:val="00B01C55"/>
    <w:rsid w:val="00B11A51"/>
    <w:rsid w:val="00B123CB"/>
    <w:rsid w:val="00B139DC"/>
    <w:rsid w:val="00B14124"/>
    <w:rsid w:val="00B169A3"/>
    <w:rsid w:val="00B2052E"/>
    <w:rsid w:val="00B20DE1"/>
    <w:rsid w:val="00B265E0"/>
    <w:rsid w:val="00B376AB"/>
    <w:rsid w:val="00B401B0"/>
    <w:rsid w:val="00B4228C"/>
    <w:rsid w:val="00B44CEE"/>
    <w:rsid w:val="00B44F76"/>
    <w:rsid w:val="00B50923"/>
    <w:rsid w:val="00B51BDC"/>
    <w:rsid w:val="00B52E87"/>
    <w:rsid w:val="00B561C0"/>
    <w:rsid w:val="00B710E3"/>
    <w:rsid w:val="00B71D55"/>
    <w:rsid w:val="00B7273C"/>
    <w:rsid w:val="00B730BA"/>
    <w:rsid w:val="00B773CE"/>
    <w:rsid w:val="00B80626"/>
    <w:rsid w:val="00B82E8F"/>
    <w:rsid w:val="00B86018"/>
    <w:rsid w:val="00B8714E"/>
    <w:rsid w:val="00B91736"/>
    <w:rsid w:val="00B93A14"/>
    <w:rsid w:val="00B94125"/>
    <w:rsid w:val="00BA091B"/>
    <w:rsid w:val="00BA48D1"/>
    <w:rsid w:val="00BA6881"/>
    <w:rsid w:val="00BB029A"/>
    <w:rsid w:val="00BB22BB"/>
    <w:rsid w:val="00BB5791"/>
    <w:rsid w:val="00BC0FB3"/>
    <w:rsid w:val="00BC1B8A"/>
    <w:rsid w:val="00BC1E17"/>
    <w:rsid w:val="00BC4B9B"/>
    <w:rsid w:val="00BC4E17"/>
    <w:rsid w:val="00BC7087"/>
    <w:rsid w:val="00BD48B6"/>
    <w:rsid w:val="00BE5045"/>
    <w:rsid w:val="00BF1BA2"/>
    <w:rsid w:val="00BF7EB1"/>
    <w:rsid w:val="00C0705B"/>
    <w:rsid w:val="00C13092"/>
    <w:rsid w:val="00C25651"/>
    <w:rsid w:val="00C26C7A"/>
    <w:rsid w:val="00C301A6"/>
    <w:rsid w:val="00C32488"/>
    <w:rsid w:val="00C345A8"/>
    <w:rsid w:val="00C35768"/>
    <w:rsid w:val="00C46DF6"/>
    <w:rsid w:val="00C52482"/>
    <w:rsid w:val="00C568F4"/>
    <w:rsid w:val="00C57ECB"/>
    <w:rsid w:val="00C66C7E"/>
    <w:rsid w:val="00C70551"/>
    <w:rsid w:val="00C70FB1"/>
    <w:rsid w:val="00C765E1"/>
    <w:rsid w:val="00C815E0"/>
    <w:rsid w:val="00C86410"/>
    <w:rsid w:val="00C90D5C"/>
    <w:rsid w:val="00C91823"/>
    <w:rsid w:val="00C92F37"/>
    <w:rsid w:val="00C95A21"/>
    <w:rsid w:val="00CB07C5"/>
    <w:rsid w:val="00CB26EC"/>
    <w:rsid w:val="00CB40C4"/>
    <w:rsid w:val="00CB7351"/>
    <w:rsid w:val="00CC044B"/>
    <w:rsid w:val="00CC4412"/>
    <w:rsid w:val="00CC7C87"/>
    <w:rsid w:val="00CD2980"/>
    <w:rsid w:val="00CD40F3"/>
    <w:rsid w:val="00CD419D"/>
    <w:rsid w:val="00CD60C5"/>
    <w:rsid w:val="00CD6206"/>
    <w:rsid w:val="00CE5E2D"/>
    <w:rsid w:val="00CF12C1"/>
    <w:rsid w:val="00D008AB"/>
    <w:rsid w:val="00D01889"/>
    <w:rsid w:val="00D050D9"/>
    <w:rsid w:val="00D1751A"/>
    <w:rsid w:val="00D17706"/>
    <w:rsid w:val="00D248FD"/>
    <w:rsid w:val="00D31AA2"/>
    <w:rsid w:val="00D329A9"/>
    <w:rsid w:val="00D35B26"/>
    <w:rsid w:val="00D44E2C"/>
    <w:rsid w:val="00D45E38"/>
    <w:rsid w:val="00D547F4"/>
    <w:rsid w:val="00D65A97"/>
    <w:rsid w:val="00D669DA"/>
    <w:rsid w:val="00D66A31"/>
    <w:rsid w:val="00D67072"/>
    <w:rsid w:val="00D705AC"/>
    <w:rsid w:val="00D7202D"/>
    <w:rsid w:val="00D73012"/>
    <w:rsid w:val="00D920EE"/>
    <w:rsid w:val="00D938AF"/>
    <w:rsid w:val="00DA01C0"/>
    <w:rsid w:val="00DA0309"/>
    <w:rsid w:val="00DA1588"/>
    <w:rsid w:val="00DA20F5"/>
    <w:rsid w:val="00DA2135"/>
    <w:rsid w:val="00DA215C"/>
    <w:rsid w:val="00DA43B3"/>
    <w:rsid w:val="00DA446F"/>
    <w:rsid w:val="00DA450C"/>
    <w:rsid w:val="00DA5E91"/>
    <w:rsid w:val="00DB4452"/>
    <w:rsid w:val="00DB5F75"/>
    <w:rsid w:val="00DC0274"/>
    <w:rsid w:val="00DC060A"/>
    <w:rsid w:val="00DC16AB"/>
    <w:rsid w:val="00DC1A42"/>
    <w:rsid w:val="00DC288B"/>
    <w:rsid w:val="00DC40B1"/>
    <w:rsid w:val="00DD273C"/>
    <w:rsid w:val="00DD3D2D"/>
    <w:rsid w:val="00DD3D60"/>
    <w:rsid w:val="00DD4EF4"/>
    <w:rsid w:val="00DD7D75"/>
    <w:rsid w:val="00DE035E"/>
    <w:rsid w:val="00DE361C"/>
    <w:rsid w:val="00DE3A64"/>
    <w:rsid w:val="00DF1D3B"/>
    <w:rsid w:val="00DF4839"/>
    <w:rsid w:val="00DF48C2"/>
    <w:rsid w:val="00E000C4"/>
    <w:rsid w:val="00E019F0"/>
    <w:rsid w:val="00E058B6"/>
    <w:rsid w:val="00E05E08"/>
    <w:rsid w:val="00E06C1C"/>
    <w:rsid w:val="00E115BB"/>
    <w:rsid w:val="00E16132"/>
    <w:rsid w:val="00E1675D"/>
    <w:rsid w:val="00E22C90"/>
    <w:rsid w:val="00E27222"/>
    <w:rsid w:val="00E3239E"/>
    <w:rsid w:val="00E3400B"/>
    <w:rsid w:val="00E41BE5"/>
    <w:rsid w:val="00E4316F"/>
    <w:rsid w:val="00E47740"/>
    <w:rsid w:val="00E50466"/>
    <w:rsid w:val="00E52E85"/>
    <w:rsid w:val="00E55A88"/>
    <w:rsid w:val="00E55D07"/>
    <w:rsid w:val="00E600C5"/>
    <w:rsid w:val="00E62BA0"/>
    <w:rsid w:val="00E64655"/>
    <w:rsid w:val="00E71D54"/>
    <w:rsid w:val="00E73933"/>
    <w:rsid w:val="00E806AD"/>
    <w:rsid w:val="00E8479F"/>
    <w:rsid w:val="00E95D0B"/>
    <w:rsid w:val="00E96BA7"/>
    <w:rsid w:val="00EA0BC8"/>
    <w:rsid w:val="00EB5532"/>
    <w:rsid w:val="00EC4344"/>
    <w:rsid w:val="00EC54AB"/>
    <w:rsid w:val="00ED002B"/>
    <w:rsid w:val="00ED4D59"/>
    <w:rsid w:val="00EE5FF6"/>
    <w:rsid w:val="00EF1212"/>
    <w:rsid w:val="00EF21F4"/>
    <w:rsid w:val="00EF2340"/>
    <w:rsid w:val="00EF6B45"/>
    <w:rsid w:val="00EF6B49"/>
    <w:rsid w:val="00F00A9F"/>
    <w:rsid w:val="00F075A0"/>
    <w:rsid w:val="00F15173"/>
    <w:rsid w:val="00F15A7C"/>
    <w:rsid w:val="00F15F03"/>
    <w:rsid w:val="00F17339"/>
    <w:rsid w:val="00F21267"/>
    <w:rsid w:val="00F21E08"/>
    <w:rsid w:val="00F24ACE"/>
    <w:rsid w:val="00F27D37"/>
    <w:rsid w:val="00F34B2C"/>
    <w:rsid w:val="00F40E9F"/>
    <w:rsid w:val="00F41E28"/>
    <w:rsid w:val="00F46942"/>
    <w:rsid w:val="00F47FF6"/>
    <w:rsid w:val="00F52AE1"/>
    <w:rsid w:val="00F52E00"/>
    <w:rsid w:val="00F560A1"/>
    <w:rsid w:val="00F608F3"/>
    <w:rsid w:val="00F629D5"/>
    <w:rsid w:val="00F70DAA"/>
    <w:rsid w:val="00F763CB"/>
    <w:rsid w:val="00F771E8"/>
    <w:rsid w:val="00F82149"/>
    <w:rsid w:val="00F85D04"/>
    <w:rsid w:val="00F86754"/>
    <w:rsid w:val="00FA049B"/>
    <w:rsid w:val="00FA058A"/>
    <w:rsid w:val="00FA3092"/>
    <w:rsid w:val="00FA4BC1"/>
    <w:rsid w:val="00FA4C66"/>
    <w:rsid w:val="00FA739C"/>
    <w:rsid w:val="00FB056F"/>
    <w:rsid w:val="00FC3016"/>
    <w:rsid w:val="00FD5FA6"/>
    <w:rsid w:val="00FD6335"/>
    <w:rsid w:val="00FE246A"/>
    <w:rsid w:val="00FE4791"/>
    <w:rsid w:val="00FF1474"/>
    <w:rsid w:val="00FF1B6E"/>
    <w:rsid w:val="02AB27A3"/>
    <w:rsid w:val="02FF3DE5"/>
    <w:rsid w:val="038B5B59"/>
    <w:rsid w:val="03A4BF19"/>
    <w:rsid w:val="053C2880"/>
    <w:rsid w:val="05DDE39C"/>
    <w:rsid w:val="06733BF2"/>
    <w:rsid w:val="06A9B0BC"/>
    <w:rsid w:val="06B1C762"/>
    <w:rsid w:val="08726CCD"/>
    <w:rsid w:val="08BC11F2"/>
    <w:rsid w:val="0954E4FA"/>
    <w:rsid w:val="09C09171"/>
    <w:rsid w:val="0A0FCAB3"/>
    <w:rsid w:val="0A48797F"/>
    <w:rsid w:val="0A526CB9"/>
    <w:rsid w:val="0B1342B1"/>
    <w:rsid w:val="0B66D820"/>
    <w:rsid w:val="0B828A31"/>
    <w:rsid w:val="0D199B1D"/>
    <w:rsid w:val="0E857398"/>
    <w:rsid w:val="0F66D107"/>
    <w:rsid w:val="1004B686"/>
    <w:rsid w:val="12EB11D0"/>
    <w:rsid w:val="139727DC"/>
    <w:rsid w:val="1593AD31"/>
    <w:rsid w:val="16769B0A"/>
    <w:rsid w:val="1690A3D6"/>
    <w:rsid w:val="16E1DB7F"/>
    <w:rsid w:val="17134F3E"/>
    <w:rsid w:val="1875B081"/>
    <w:rsid w:val="18C703D0"/>
    <w:rsid w:val="190E16CB"/>
    <w:rsid w:val="192D0BDE"/>
    <w:rsid w:val="1B04FAB3"/>
    <w:rsid w:val="1B8EFB39"/>
    <w:rsid w:val="2000500C"/>
    <w:rsid w:val="2061AEC8"/>
    <w:rsid w:val="20DEB428"/>
    <w:rsid w:val="21520953"/>
    <w:rsid w:val="220DF5BD"/>
    <w:rsid w:val="223ED46F"/>
    <w:rsid w:val="240FAAF1"/>
    <w:rsid w:val="24ABF113"/>
    <w:rsid w:val="2535D43E"/>
    <w:rsid w:val="253DA0E3"/>
    <w:rsid w:val="25BDCA95"/>
    <w:rsid w:val="2776B552"/>
    <w:rsid w:val="294E6C9A"/>
    <w:rsid w:val="29F47A4F"/>
    <w:rsid w:val="2A0D081B"/>
    <w:rsid w:val="2A536C57"/>
    <w:rsid w:val="2A689BE0"/>
    <w:rsid w:val="2B5FDD4B"/>
    <w:rsid w:val="2F42BFFA"/>
    <w:rsid w:val="30B2664E"/>
    <w:rsid w:val="3288115C"/>
    <w:rsid w:val="32FA0B9E"/>
    <w:rsid w:val="337279AA"/>
    <w:rsid w:val="3395B900"/>
    <w:rsid w:val="33DB0BC0"/>
    <w:rsid w:val="368FED40"/>
    <w:rsid w:val="376E92B5"/>
    <w:rsid w:val="37B2ACE8"/>
    <w:rsid w:val="3859ED8D"/>
    <w:rsid w:val="3A1EA925"/>
    <w:rsid w:val="3ACB8944"/>
    <w:rsid w:val="3AE07EAE"/>
    <w:rsid w:val="3CBCC6F7"/>
    <w:rsid w:val="3D1CB1DA"/>
    <w:rsid w:val="3DD6A52B"/>
    <w:rsid w:val="3E0F9993"/>
    <w:rsid w:val="3E5F95E3"/>
    <w:rsid w:val="3F4190FD"/>
    <w:rsid w:val="4886E333"/>
    <w:rsid w:val="49BC3742"/>
    <w:rsid w:val="4B89B014"/>
    <w:rsid w:val="4BE3172A"/>
    <w:rsid w:val="4D05FB19"/>
    <w:rsid w:val="4DE59800"/>
    <w:rsid w:val="4E12BF0D"/>
    <w:rsid w:val="4FE728A4"/>
    <w:rsid w:val="502A7BA7"/>
    <w:rsid w:val="509EC475"/>
    <w:rsid w:val="516CE8D9"/>
    <w:rsid w:val="522888F7"/>
    <w:rsid w:val="52CF23E1"/>
    <w:rsid w:val="5398995F"/>
    <w:rsid w:val="54AFD839"/>
    <w:rsid w:val="54B56308"/>
    <w:rsid w:val="54FA1741"/>
    <w:rsid w:val="564743DC"/>
    <w:rsid w:val="5732E34E"/>
    <w:rsid w:val="57C0DFA0"/>
    <w:rsid w:val="580DB08D"/>
    <w:rsid w:val="59AD11A7"/>
    <w:rsid w:val="5A22BEDF"/>
    <w:rsid w:val="5A4C93F8"/>
    <w:rsid w:val="5A78DBE2"/>
    <w:rsid w:val="5B2B668F"/>
    <w:rsid w:val="5EB531DD"/>
    <w:rsid w:val="60032B59"/>
    <w:rsid w:val="6248C9B5"/>
    <w:rsid w:val="643A95F1"/>
    <w:rsid w:val="64947064"/>
    <w:rsid w:val="650E1C0B"/>
    <w:rsid w:val="6865B647"/>
    <w:rsid w:val="6919092C"/>
    <w:rsid w:val="69F45BEA"/>
    <w:rsid w:val="6A6A1529"/>
    <w:rsid w:val="6AF0663B"/>
    <w:rsid w:val="6BE46CAC"/>
    <w:rsid w:val="6C36598A"/>
    <w:rsid w:val="6CD58E2A"/>
    <w:rsid w:val="6D2FE299"/>
    <w:rsid w:val="727B6FD0"/>
    <w:rsid w:val="7333DA46"/>
    <w:rsid w:val="737A01BB"/>
    <w:rsid w:val="73B57A82"/>
    <w:rsid w:val="73BF4E79"/>
    <w:rsid w:val="763EC674"/>
    <w:rsid w:val="77ED8113"/>
    <w:rsid w:val="79157CDB"/>
    <w:rsid w:val="79CA1A54"/>
    <w:rsid w:val="79DAC702"/>
    <w:rsid w:val="7C75240A"/>
    <w:rsid w:val="7CA550CA"/>
    <w:rsid w:val="7F48D86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A3A9A2"/>
  <w15:chartTrackingRefBased/>
  <w15:docId w15:val="{D1DA6026-8D8E-419E-8AD2-1DE59A8569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sz w:val="22"/>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qFormat="1"/>
    <w:lsdException w:name="heading 5" w:semiHidden="1" w:uiPriority="9" w:unhideWhenUsed="1" w:qFormat="1"/>
    <w:lsdException w:name="heading 6" w:semiHidden="1" w:uiPriority="9" w:unhideWhenUsed="1" w:qFormat="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128CD"/>
    <w:pPr>
      <w:spacing w:before="100" w:beforeAutospacing="1" w:after="100" w:afterAutospacing="1" w:line="276" w:lineRule="auto"/>
    </w:pPr>
    <w:rPr>
      <w:rFonts w:ascii="Arial" w:hAnsi="Arial" w:cs="Times New Roman"/>
      <w:sz w:val="24"/>
      <w:szCs w:val="20"/>
    </w:rPr>
  </w:style>
  <w:style w:type="paragraph" w:styleId="Heading1">
    <w:name w:val="heading 1"/>
    <w:next w:val="Normal"/>
    <w:link w:val="Heading1Char"/>
    <w:qFormat/>
    <w:rsid w:val="00B82E8F"/>
    <w:pPr>
      <w:keepNext/>
      <w:keepLines/>
      <w:spacing w:before="100" w:beforeAutospacing="1" w:after="100" w:afterAutospacing="1" w:line="276" w:lineRule="auto"/>
      <w:outlineLvl w:val="0"/>
    </w:pPr>
    <w:rPr>
      <w:rFonts w:ascii="Montserrat SemiBold" w:hAnsi="Montserrat SemiBold" w:cs="Times New Roman"/>
      <w:b/>
      <w:color w:val="212192" w:themeColor="text2"/>
      <w:kern w:val="24"/>
      <w:sz w:val="48"/>
      <w:szCs w:val="20"/>
    </w:rPr>
  </w:style>
  <w:style w:type="paragraph" w:styleId="Heading2">
    <w:name w:val="heading 2"/>
    <w:basedOn w:val="Heading1"/>
    <w:next w:val="Normal"/>
    <w:link w:val="Heading2Char"/>
    <w:qFormat/>
    <w:rsid w:val="00B82E8F"/>
    <w:pPr>
      <w:outlineLvl w:val="1"/>
    </w:pPr>
    <w:rPr>
      <w:sz w:val="40"/>
    </w:rPr>
  </w:style>
  <w:style w:type="paragraph" w:styleId="Heading3">
    <w:name w:val="heading 3"/>
    <w:basedOn w:val="Heading2"/>
    <w:next w:val="Normal"/>
    <w:link w:val="Heading3Char"/>
    <w:qFormat/>
    <w:rsid w:val="00B82E8F"/>
    <w:pPr>
      <w:outlineLvl w:val="2"/>
    </w:pPr>
    <w:rPr>
      <w:color w:val="212192"/>
      <w:sz w:val="36"/>
    </w:rPr>
  </w:style>
  <w:style w:type="paragraph" w:styleId="Heading4">
    <w:name w:val="heading 4"/>
    <w:basedOn w:val="Heading3"/>
    <w:next w:val="Normal"/>
    <w:link w:val="Heading4Char"/>
    <w:uiPriority w:val="9"/>
    <w:qFormat/>
    <w:rsid w:val="00B82E8F"/>
    <w:pPr>
      <w:outlineLvl w:val="3"/>
    </w:pPr>
    <w:rPr>
      <w:rFonts w:eastAsiaTheme="majorEastAsia" w:cstheme="majorBidi"/>
      <w:b w:val="0"/>
      <w:iCs/>
      <w:color w:val="212192" w:themeColor="text2"/>
      <w:sz w:val="32"/>
    </w:rPr>
  </w:style>
  <w:style w:type="paragraph" w:styleId="Heading5">
    <w:name w:val="heading 5"/>
    <w:basedOn w:val="Heading4"/>
    <w:next w:val="Normal"/>
    <w:link w:val="Heading5Char"/>
    <w:uiPriority w:val="9"/>
    <w:qFormat/>
    <w:rsid w:val="00B82E8F"/>
    <w:pPr>
      <w:outlineLvl w:val="4"/>
    </w:pPr>
    <w:rPr>
      <w:sz w:val="28"/>
    </w:rPr>
  </w:style>
  <w:style w:type="paragraph" w:styleId="Heading6">
    <w:name w:val="heading 6"/>
    <w:basedOn w:val="Heading5"/>
    <w:next w:val="Normal"/>
    <w:link w:val="Heading6Char"/>
    <w:uiPriority w:val="9"/>
    <w:qFormat/>
    <w:rsid w:val="00A86803"/>
    <w:pPr>
      <w:spacing w:before="40" w:after="0"/>
      <w:outlineLvl w:val="5"/>
    </w:pPr>
    <w:rPr>
      <w:sz w:val="24"/>
    </w:rPr>
  </w:style>
  <w:style w:type="paragraph" w:styleId="Heading7">
    <w:name w:val="heading 7"/>
    <w:basedOn w:val="Normal"/>
    <w:next w:val="Normal"/>
    <w:link w:val="Heading7Char"/>
    <w:uiPriority w:val="9"/>
    <w:semiHidden/>
    <w:unhideWhenUsed/>
    <w:rsid w:val="00C46DF6"/>
    <w:pPr>
      <w:keepNext/>
      <w:keepLines/>
      <w:spacing w:before="40" w:after="0"/>
      <w:outlineLvl w:val="6"/>
    </w:pPr>
    <w:rPr>
      <w:rFonts w:asciiTheme="majorHAnsi" w:eastAsiaTheme="majorEastAsia" w:hAnsiTheme="majorHAnsi" w:cstheme="majorBidi"/>
      <w:i/>
      <w:iCs/>
      <w:color w:val="101048" w:themeColor="accent1" w:themeShade="7F"/>
    </w:rPr>
  </w:style>
  <w:style w:type="paragraph" w:styleId="Heading8">
    <w:name w:val="heading 8"/>
    <w:basedOn w:val="Normal"/>
    <w:next w:val="Normal"/>
    <w:link w:val="Heading8Char"/>
    <w:uiPriority w:val="9"/>
    <w:semiHidden/>
    <w:unhideWhenUsed/>
    <w:rsid w:val="00C46DF6"/>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rsid w:val="00C46DF6"/>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s">
    <w:name w:val="Bullets"/>
    <w:basedOn w:val="Normal"/>
    <w:rsid w:val="0078034E"/>
    <w:pPr>
      <w:numPr>
        <w:numId w:val="5"/>
      </w:numPr>
      <w:tabs>
        <w:tab w:val="num" w:pos="360"/>
        <w:tab w:val="left" w:pos="1080"/>
        <w:tab w:val="left" w:pos="1800"/>
        <w:tab w:val="left" w:pos="3240"/>
      </w:tabs>
      <w:spacing w:before="0" w:beforeAutospacing="0" w:after="120" w:afterAutospacing="0" w:line="240" w:lineRule="auto"/>
      <w:ind w:left="357" w:hanging="357"/>
    </w:pPr>
  </w:style>
  <w:style w:type="paragraph" w:styleId="Footer">
    <w:name w:val="footer"/>
    <w:basedOn w:val="Normal"/>
    <w:link w:val="FooterChar"/>
    <w:uiPriority w:val="99"/>
    <w:rsid w:val="001175AC"/>
    <w:pPr>
      <w:tabs>
        <w:tab w:val="center" w:pos="4153"/>
        <w:tab w:val="right" w:pos="8306"/>
      </w:tabs>
    </w:pPr>
    <w:rPr>
      <w:rFonts w:ascii="Gill Sans MT" w:hAnsi="Gill Sans MT"/>
      <w:sz w:val="20"/>
    </w:rPr>
  </w:style>
  <w:style w:type="character" w:customStyle="1" w:styleId="FooterChar">
    <w:name w:val="Footer Char"/>
    <w:basedOn w:val="DefaultParagraphFont"/>
    <w:link w:val="Footer"/>
    <w:uiPriority w:val="99"/>
    <w:rsid w:val="001175AC"/>
    <w:rPr>
      <w:rFonts w:ascii="Gill Sans MT" w:hAnsi="Gill Sans MT" w:cs="Times New Roman"/>
      <w:sz w:val="20"/>
      <w:szCs w:val="20"/>
    </w:rPr>
  </w:style>
  <w:style w:type="paragraph" w:styleId="Header">
    <w:name w:val="header"/>
    <w:basedOn w:val="Normal"/>
    <w:link w:val="HeaderChar"/>
    <w:rsid w:val="001175AC"/>
    <w:pPr>
      <w:tabs>
        <w:tab w:val="center" w:pos="4153"/>
        <w:tab w:val="right" w:pos="8306"/>
      </w:tabs>
    </w:pPr>
    <w:rPr>
      <w:rFonts w:ascii="Gill Sans MT" w:hAnsi="Gill Sans MT"/>
      <w:sz w:val="20"/>
    </w:rPr>
  </w:style>
  <w:style w:type="character" w:customStyle="1" w:styleId="HeaderChar">
    <w:name w:val="Header Char"/>
    <w:basedOn w:val="DefaultParagraphFont"/>
    <w:link w:val="Header"/>
    <w:rsid w:val="001175AC"/>
    <w:rPr>
      <w:rFonts w:ascii="Gill Sans MT" w:hAnsi="Gill Sans MT" w:cs="Times New Roman"/>
      <w:sz w:val="20"/>
      <w:szCs w:val="20"/>
    </w:rPr>
  </w:style>
  <w:style w:type="character" w:customStyle="1" w:styleId="Heading1Char">
    <w:name w:val="Heading 1 Char"/>
    <w:basedOn w:val="DefaultParagraphFont"/>
    <w:link w:val="Heading1"/>
    <w:rsid w:val="00B82E8F"/>
    <w:rPr>
      <w:rFonts w:ascii="Montserrat SemiBold" w:hAnsi="Montserrat SemiBold" w:cs="Times New Roman"/>
      <w:b/>
      <w:color w:val="212192" w:themeColor="text2"/>
      <w:kern w:val="24"/>
      <w:sz w:val="48"/>
      <w:szCs w:val="20"/>
    </w:rPr>
  </w:style>
  <w:style w:type="character" w:customStyle="1" w:styleId="Heading2Char">
    <w:name w:val="Heading 2 Char"/>
    <w:basedOn w:val="DefaultParagraphFont"/>
    <w:link w:val="Heading2"/>
    <w:rsid w:val="00B82E8F"/>
    <w:rPr>
      <w:rFonts w:ascii="Montserrat SemiBold" w:hAnsi="Montserrat SemiBold" w:cs="Times New Roman"/>
      <w:b/>
      <w:color w:val="212192" w:themeColor="text2"/>
      <w:kern w:val="24"/>
      <w:sz w:val="40"/>
      <w:szCs w:val="20"/>
    </w:rPr>
  </w:style>
  <w:style w:type="character" w:customStyle="1" w:styleId="Heading3Char">
    <w:name w:val="Heading 3 Char"/>
    <w:basedOn w:val="DefaultParagraphFont"/>
    <w:link w:val="Heading3"/>
    <w:rsid w:val="00B82E8F"/>
    <w:rPr>
      <w:rFonts w:ascii="Montserrat SemiBold" w:hAnsi="Montserrat SemiBold" w:cs="Times New Roman"/>
      <w:b/>
      <w:color w:val="212192"/>
      <w:kern w:val="24"/>
      <w:sz w:val="36"/>
      <w:szCs w:val="20"/>
    </w:rPr>
  </w:style>
  <w:style w:type="paragraph" w:customStyle="1" w:styleId="Outline4">
    <w:name w:val="Outline4"/>
    <w:basedOn w:val="Normal"/>
    <w:next w:val="Normal"/>
    <w:rsid w:val="00C91823"/>
    <w:pPr>
      <w:ind w:left="2160"/>
    </w:pPr>
    <w:rPr>
      <w:kern w:val="24"/>
    </w:rPr>
  </w:style>
  <w:style w:type="paragraph" w:customStyle="1" w:styleId="Outline5">
    <w:name w:val="Outline5"/>
    <w:basedOn w:val="Normal"/>
    <w:next w:val="Normal"/>
    <w:rsid w:val="00C91823"/>
    <w:pPr>
      <w:ind w:left="720"/>
    </w:pPr>
    <w:rPr>
      <w:kern w:val="24"/>
    </w:rPr>
  </w:style>
  <w:style w:type="paragraph" w:customStyle="1" w:styleId="Outline6">
    <w:name w:val="Outline6"/>
    <w:basedOn w:val="Normal"/>
    <w:next w:val="Normal"/>
    <w:rsid w:val="00C91823"/>
    <w:pPr>
      <w:spacing w:after="240"/>
      <w:ind w:left="2160"/>
    </w:pPr>
    <w:rPr>
      <w:kern w:val="24"/>
    </w:rPr>
  </w:style>
  <w:style w:type="paragraph" w:customStyle="1" w:styleId="Outline7">
    <w:name w:val="Outline7"/>
    <w:basedOn w:val="Normal"/>
    <w:next w:val="Normal"/>
    <w:rsid w:val="00C91823"/>
    <w:pPr>
      <w:spacing w:after="240"/>
      <w:ind w:left="720"/>
    </w:pPr>
    <w:rPr>
      <w:kern w:val="24"/>
    </w:rPr>
  </w:style>
  <w:style w:type="paragraph" w:customStyle="1" w:styleId="Numbering">
    <w:name w:val="Numbering"/>
    <w:basedOn w:val="Bullets"/>
    <w:rsid w:val="00024BB9"/>
    <w:pPr>
      <w:numPr>
        <w:numId w:val="17"/>
      </w:numPr>
      <w:ind w:left="714" w:hanging="357"/>
    </w:pPr>
  </w:style>
  <w:style w:type="paragraph" w:styleId="TOC2">
    <w:name w:val="toc 2"/>
    <w:basedOn w:val="Normal"/>
    <w:next w:val="Normal"/>
    <w:autoRedefine/>
    <w:uiPriority w:val="39"/>
    <w:unhideWhenUsed/>
    <w:rsid w:val="0090248D"/>
    <w:pPr>
      <w:spacing w:before="120" w:beforeAutospacing="0" w:after="120" w:afterAutospacing="0" w:line="240" w:lineRule="auto"/>
      <w:ind w:left="170"/>
    </w:pPr>
  </w:style>
  <w:style w:type="paragraph" w:styleId="TOC1">
    <w:name w:val="toc 1"/>
    <w:basedOn w:val="Normal"/>
    <w:next w:val="Normal"/>
    <w:autoRedefine/>
    <w:uiPriority w:val="39"/>
    <w:unhideWhenUsed/>
    <w:rsid w:val="0090248D"/>
    <w:pPr>
      <w:tabs>
        <w:tab w:val="right" w:leader="dot" w:pos="9016"/>
      </w:tabs>
      <w:spacing w:before="120" w:beforeAutospacing="0" w:after="120" w:afterAutospacing="0" w:line="240" w:lineRule="auto"/>
    </w:pPr>
    <w:rPr>
      <w:b/>
    </w:rPr>
  </w:style>
  <w:style w:type="paragraph" w:styleId="TOC3">
    <w:name w:val="toc 3"/>
    <w:basedOn w:val="Normal"/>
    <w:next w:val="Normal"/>
    <w:autoRedefine/>
    <w:uiPriority w:val="39"/>
    <w:unhideWhenUsed/>
    <w:rsid w:val="0090248D"/>
    <w:pPr>
      <w:spacing w:before="120" w:beforeAutospacing="0" w:after="120" w:afterAutospacing="0" w:line="240" w:lineRule="auto"/>
      <w:ind w:left="340"/>
    </w:pPr>
  </w:style>
  <w:style w:type="character" w:styleId="Hyperlink">
    <w:name w:val="Hyperlink"/>
    <w:basedOn w:val="DefaultParagraphFont"/>
    <w:uiPriority w:val="99"/>
    <w:unhideWhenUsed/>
    <w:rsid w:val="00024BB9"/>
    <w:rPr>
      <w:color w:val="0563C1" w:themeColor="hyperlink"/>
      <w:u w:val="single"/>
    </w:rPr>
  </w:style>
  <w:style w:type="paragraph" w:customStyle="1" w:styleId="TOCH1">
    <w:name w:val="TOC H1"/>
    <w:basedOn w:val="Normal"/>
    <w:next w:val="Normal"/>
    <w:rsid w:val="008E58EC"/>
    <w:pPr>
      <w:keepNext/>
      <w:keepLines/>
      <w:tabs>
        <w:tab w:val="right" w:leader="dot" w:pos="9016"/>
      </w:tabs>
      <w:spacing w:before="0" w:beforeAutospacing="0" w:after="120" w:afterAutospacing="0" w:line="240" w:lineRule="auto"/>
      <w:outlineLvl w:val="0"/>
    </w:pPr>
    <w:rPr>
      <w:rFonts w:ascii="Montserrat SemiBold" w:hAnsi="Montserrat SemiBold"/>
      <w:b/>
      <w:noProof/>
      <w:color w:val="212192" w:themeColor="text2"/>
      <w:sz w:val="38"/>
    </w:rPr>
  </w:style>
  <w:style w:type="paragraph" w:styleId="TOC4">
    <w:name w:val="toc 4"/>
    <w:basedOn w:val="Normal"/>
    <w:next w:val="Normal"/>
    <w:autoRedefine/>
    <w:uiPriority w:val="39"/>
    <w:semiHidden/>
    <w:unhideWhenUsed/>
    <w:rsid w:val="00024BB9"/>
    <w:pPr>
      <w:ind w:left="510"/>
    </w:pPr>
  </w:style>
  <w:style w:type="paragraph" w:styleId="TOC5">
    <w:name w:val="toc 5"/>
    <w:basedOn w:val="Normal"/>
    <w:next w:val="Normal"/>
    <w:autoRedefine/>
    <w:uiPriority w:val="39"/>
    <w:semiHidden/>
    <w:unhideWhenUsed/>
    <w:rsid w:val="00024BB9"/>
    <w:pPr>
      <w:ind w:left="680"/>
    </w:pPr>
  </w:style>
  <w:style w:type="paragraph" w:styleId="TOC6">
    <w:name w:val="toc 6"/>
    <w:basedOn w:val="Normal"/>
    <w:next w:val="Normal"/>
    <w:autoRedefine/>
    <w:uiPriority w:val="39"/>
    <w:semiHidden/>
    <w:unhideWhenUsed/>
    <w:rsid w:val="00024BB9"/>
    <w:pPr>
      <w:ind w:left="851"/>
    </w:pPr>
  </w:style>
  <w:style w:type="paragraph" w:styleId="TOC7">
    <w:name w:val="toc 7"/>
    <w:basedOn w:val="Normal"/>
    <w:next w:val="Normal"/>
    <w:autoRedefine/>
    <w:uiPriority w:val="39"/>
    <w:semiHidden/>
    <w:unhideWhenUsed/>
    <w:rsid w:val="00024BB9"/>
    <w:pPr>
      <w:ind w:left="1021"/>
    </w:pPr>
  </w:style>
  <w:style w:type="paragraph" w:styleId="TOC8">
    <w:name w:val="toc 8"/>
    <w:basedOn w:val="Normal"/>
    <w:next w:val="Normal"/>
    <w:autoRedefine/>
    <w:uiPriority w:val="39"/>
    <w:semiHidden/>
    <w:unhideWhenUsed/>
    <w:rsid w:val="00DC060A"/>
    <w:pPr>
      <w:ind w:left="1191"/>
    </w:pPr>
  </w:style>
  <w:style w:type="paragraph" w:styleId="TOC9">
    <w:name w:val="toc 9"/>
    <w:basedOn w:val="Normal"/>
    <w:next w:val="Normal"/>
    <w:autoRedefine/>
    <w:uiPriority w:val="39"/>
    <w:semiHidden/>
    <w:unhideWhenUsed/>
    <w:rsid w:val="00DC060A"/>
    <w:pPr>
      <w:ind w:left="1361"/>
    </w:pPr>
  </w:style>
  <w:style w:type="table" w:styleId="TableGrid">
    <w:name w:val="Table Grid"/>
    <w:basedOn w:val="TableNormal"/>
    <w:uiPriority w:val="39"/>
    <w:rsid w:val="00DC06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STable">
    <w:name w:val="!TS Table"/>
    <w:basedOn w:val="TableNormal"/>
    <w:uiPriority w:val="99"/>
    <w:rsid w:val="00E3239E"/>
    <w:pPr>
      <w:spacing w:after="120"/>
    </w:pPr>
    <w:rPr>
      <w:rFonts w:ascii="Arial" w:hAnsi="Arial"/>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shd w:val="clear" w:color="auto" w:fill="auto"/>
      <w:vAlign w:val="center"/>
    </w:tcPr>
    <w:tblStylePr w:type="firstRow">
      <w:pPr>
        <w:wordWrap/>
        <w:spacing w:afterLines="0" w:after="0" w:afterAutospacing="0"/>
      </w:pPr>
      <w:rPr>
        <w:rFonts w:ascii="Gill Sans MT" w:hAnsi="Gill Sans MT"/>
        <w:b/>
        <w:color w:val="FFFFFF" w:themeColor="background1"/>
        <w:sz w:val="24"/>
      </w:rPr>
      <w:tblPr/>
      <w:trPr>
        <w:cantSplit/>
        <w:tblHeader/>
      </w:trPr>
      <w:tcPr>
        <w:shd w:val="clear" w:color="auto" w:fill="595959" w:themeFill="text1" w:themeFillTint="A6"/>
      </w:tcPr>
    </w:tblStylePr>
  </w:style>
  <w:style w:type="paragraph" w:styleId="Caption">
    <w:name w:val="caption"/>
    <w:aliases w:val="The caption"/>
    <w:basedOn w:val="Normal"/>
    <w:next w:val="Normal"/>
    <w:unhideWhenUsed/>
    <w:qFormat/>
    <w:rsid w:val="0078034E"/>
    <w:pPr>
      <w:spacing w:before="60" w:beforeAutospacing="0" w:after="180" w:afterAutospacing="0" w:line="240" w:lineRule="auto"/>
      <w:ind w:left="57" w:right="57"/>
    </w:pPr>
    <w:rPr>
      <w:iCs/>
      <w:sz w:val="20"/>
      <w:szCs w:val="18"/>
    </w:rPr>
  </w:style>
  <w:style w:type="paragraph" w:customStyle="1" w:styleId="Image">
    <w:name w:val="Image"/>
    <w:basedOn w:val="Normal"/>
    <w:next w:val="Normal"/>
    <w:rsid w:val="0078034E"/>
    <w:pPr>
      <w:keepNext/>
      <w:spacing w:before="0" w:beforeAutospacing="0" w:after="60" w:afterAutospacing="0" w:line="240" w:lineRule="auto"/>
    </w:pPr>
    <w:rPr>
      <w:noProof/>
      <w:lang w:eastAsia="en-GB"/>
    </w:rPr>
  </w:style>
  <w:style w:type="character" w:styleId="PlaceholderText">
    <w:name w:val="Placeholder Text"/>
    <w:basedOn w:val="DefaultParagraphFont"/>
    <w:uiPriority w:val="99"/>
    <w:semiHidden/>
    <w:rsid w:val="00F560A1"/>
    <w:rPr>
      <w:color w:val="808080"/>
    </w:rPr>
  </w:style>
  <w:style w:type="paragraph" w:customStyle="1" w:styleId="PageHeader">
    <w:name w:val="Page Header"/>
    <w:basedOn w:val="Normal"/>
    <w:rsid w:val="0078034E"/>
    <w:pPr>
      <w:pBdr>
        <w:right w:val="single" w:sz="12" w:space="4" w:color="auto"/>
      </w:pBdr>
      <w:spacing w:before="0" w:beforeAutospacing="0" w:after="60" w:afterAutospacing="0" w:line="240" w:lineRule="auto"/>
      <w:jc w:val="right"/>
    </w:pPr>
    <w:rPr>
      <w:rFonts w:ascii="Gill Sans MT" w:hAnsi="Gill Sans MT"/>
      <w:b/>
    </w:rPr>
  </w:style>
  <w:style w:type="paragraph" w:customStyle="1" w:styleId="PageHeaderTitle">
    <w:name w:val="Page Header Title"/>
    <w:basedOn w:val="PageHeader"/>
    <w:rsid w:val="006974F2"/>
    <w:rPr>
      <w:rFonts w:ascii="Arial" w:hAnsi="Arial"/>
      <w:b w:val="0"/>
    </w:rPr>
  </w:style>
  <w:style w:type="character" w:customStyle="1" w:styleId="Heading4Char">
    <w:name w:val="Heading 4 Char"/>
    <w:basedOn w:val="DefaultParagraphFont"/>
    <w:link w:val="Heading4"/>
    <w:uiPriority w:val="9"/>
    <w:rsid w:val="00B82E8F"/>
    <w:rPr>
      <w:rFonts w:ascii="Montserrat SemiBold" w:eastAsiaTheme="majorEastAsia" w:hAnsi="Montserrat SemiBold" w:cstheme="majorBidi"/>
      <w:iCs/>
      <w:color w:val="212192" w:themeColor="text2"/>
      <w:kern w:val="24"/>
      <w:sz w:val="32"/>
      <w:szCs w:val="20"/>
    </w:rPr>
  </w:style>
  <w:style w:type="character" w:customStyle="1" w:styleId="Heading5Char">
    <w:name w:val="Heading 5 Char"/>
    <w:basedOn w:val="DefaultParagraphFont"/>
    <w:link w:val="Heading5"/>
    <w:uiPriority w:val="9"/>
    <w:rsid w:val="00B82E8F"/>
    <w:rPr>
      <w:rFonts w:ascii="Montserrat SemiBold" w:eastAsiaTheme="majorEastAsia" w:hAnsi="Montserrat SemiBold" w:cstheme="majorBidi"/>
      <w:iCs/>
      <w:color w:val="212192" w:themeColor="text2"/>
      <w:kern w:val="24"/>
      <w:sz w:val="28"/>
      <w:szCs w:val="20"/>
    </w:rPr>
  </w:style>
  <w:style w:type="character" w:customStyle="1" w:styleId="Heading6Char">
    <w:name w:val="Heading 6 Char"/>
    <w:basedOn w:val="DefaultParagraphFont"/>
    <w:link w:val="Heading6"/>
    <w:uiPriority w:val="9"/>
    <w:rsid w:val="00A86803"/>
    <w:rPr>
      <w:rFonts w:ascii="Gill Sans MT" w:eastAsiaTheme="majorEastAsia" w:hAnsi="Gill Sans MT" w:cstheme="majorBidi"/>
      <w:b/>
      <w:iCs/>
      <w:color w:val="212192" w:themeColor="text2"/>
      <w:kern w:val="24"/>
      <w:sz w:val="24"/>
      <w:szCs w:val="20"/>
    </w:rPr>
  </w:style>
  <w:style w:type="character" w:customStyle="1" w:styleId="Heading7Char">
    <w:name w:val="Heading 7 Char"/>
    <w:basedOn w:val="DefaultParagraphFont"/>
    <w:link w:val="Heading7"/>
    <w:uiPriority w:val="9"/>
    <w:semiHidden/>
    <w:rsid w:val="00C46DF6"/>
    <w:rPr>
      <w:rFonts w:asciiTheme="majorHAnsi" w:eastAsiaTheme="majorEastAsia" w:hAnsiTheme="majorHAnsi" w:cstheme="majorBidi"/>
      <w:i/>
      <w:iCs/>
      <w:color w:val="101048" w:themeColor="accent1" w:themeShade="7F"/>
      <w:sz w:val="24"/>
      <w:szCs w:val="20"/>
    </w:rPr>
  </w:style>
  <w:style w:type="character" w:customStyle="1" w:styleId="Heading8Char">
    <w:name w:val="Heading 8 Char"/>
    <w:basedOn w:val="DefaultParagraphFont"/>
    <w:link w:val="Heading8"/>
    <w:uiPriority w:val="9"/>
    <w:semiHidden/>
    <w:rsid w:val="00C46DF6"/>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C46DF6"/>
    <w:rPr>
      <w:rFonts w:asciiTheme="majorHAnsi" w:eastAsiaTheme="majorEastAsia" w:hAnsiTheme="majorHAnsi" w:cstheme="majorBidi"/>
      <w:i/>
      <w:iCs/>
      <w:color w:val="272727" w:themeColor="text1" w:themeTint="D8"/>
      <w:sz w:val="21"/>
      <w:szCs w:val="21"/>
    </w:rPr>
  </w:style>
  <w:style w:type="character" w:styleId="FollowedHyperlink">
    <w:name w:val="FollowedHyperlink"/>
    <w:basedOn w:val="DefaultParagraphFont"/>
    <w:uiPriority w:val="99"/>
    <w:semiHidden/>
    <w:unhideWhenUsed/>
    <w:rsid w:val="001123B3"/>
    <w:rPr>
      <w:color w:val="954F72" w:themeColor="followedHyperlink"/>
      <w:u w:val="single"/>
    </w:rPr>
  </w:style>
  <w:style w:type="paragraph" w:styleId="Title">
    <w:name w:val="Title"/>
    <w:basedOn w:val="Normal"/>
    <w:next w:val="Normal"/>
    <w:link w:val="TitleChar"/>
    <w:uiPriority w:val="10"/>
    <w:rsid w:val="008E58EC"/>
    <w:pPr>
      <w:spacing w:after="160" w:line="259" w:lineRule="auto"/>
    </w:pPr>
    <w:rPr>
      <w:rFonts w:ascii="Montserrat SemiBold" w:eastAsiaTheme="minorHAnsi" w:hAnsi="Montserrat SemiBold" w:cstheme="minorBidi"/>
      <w:b/>
      <w:color w:val="212192" w:themeColor="text2"/>
      <w:sz w:val="46"/>
      <w:szCs w:val="72"/>
    </w:rPr>
  </w:style>
  <w:style w:type="character" w:customStyle="1" w:styleId="TitleChar">
    <w:name w:val="Title Char"/>
    <w:basedOn w:val="DefaultParagraphFont"/>
    <w:link w:val="Title"/>
    <w:uiPriority w:val="10"/>
    <w:rsid w:val="008E58EC"/>
    <w:rPr>
      <w:rFonts w:ascii="Montserrat SemiBold" w:eastAsiaTheme="minorHAnsi" w:hAnsi="Montserrat SemiBold"/>
      <w:b/>
      <w:color w:val="212192" w:themeColor="text2"/>
      <w:sz w:val="46"/>
      <w:szCs w:val="72"/>
    </w:rPr>
  </w:style>
  <w:style w:type="paragraph" w:styleId="Subtitle">
    <w:name w:val="Subtitle"/>
    <w:basedOn w:val="Title"/>
    <w:next w:val="Normal"/>
    <w:link w:val="SubtitleChar"/>
    <w:uiPriority w:val="11"/>
    <w:rsid w:val="008E58EC"/>
    <w:pPr>
      <w:numPr>
        <w:ilvl w:val="1"/>
      </w:numPr>
      <w:spacing w:before="360"/>
    </w:pPr>
    <w:rPr>
      <w:rFonts w:eastAsiaTheme="minorEastAsia"/>
      <w:spacing w:val="15"/>
      <w:sz w:val="44"/>
      <w:szCs w:val="22"/>
    </w:rPr>
  </w:style>
  <w:style w:type="character" w:customStyle="1" w:styleId="SubtitleChar">
    <w:name w:val="Subtitle Char"/>
    <w:basedOn w:val="DefaultParagraphFont"/>
    <w:link w:val="Subtitle"/>
    <w:uiPriority w:val="11"/>
    <w:rsid w:val="008E58EC"/>
    <w:rPr>
      <w:rFonts w:ascii="Montserrat SemiBold" w:eastAsiaTheme="minorEastAsia" w:hAnsi="Montserrat SemiBold"/>
      <w:b/>
      <w:color w:val="212192" w:themeColor="text2"/>
      <w:spacing w:val="15"/>
      <w:sz w:val="44"/>
    </w:rPr>
  </w:style>
  <w:style w:type="paragraph" w:customStyle="1" w:styleId="Standout1">
    <w:name w:val="Stand out 1"/>
    <w:basedOn w:val="Normal"/>
    <w:qFormat/>
    <w:rsid w:val="006E1756"/>
    <w:pPr>
      <w:pBdr>
        <w:top w:val="single" w:sz="8" w:space="6" w:color="FFC7E5" w:themeColor="accent6" w:themeTint="33"/>
        <w:left w:val="single" w:sz="48" w:space="6" w:color="73003E" w:themeColor="accent6" w:themeShade="80"/>
        <w:bottom w:val="single" w:sz="8" w:space="6" w:color="FFC7E5" w:themeColor="accent6" w:themeTint="33"/>
        <w:right w:val="single" w:sz="8" w:space="6" w:color="FFC7E5" w:themeColor="accent6" w:themeTint="33"/>
      </w:pBdr>
      <w:shd w:val="clear" w:color="auto" w:fill="F1CBE1" w:themeFill="accent5" w:themeFillTint="33"/>
      <w:spacing w:before="60" w:beforeAutospacing="0" w:after="120" w:afterAutospacing="0" w:line="240" w:lineRule="auto"/>
      <w:ind w:left="284" w:right="284"/>
    </w:pPr>
    <w:rPr>
      <w:rFonts w:ascii="Montserrat SemiBold" w:hAnsi="Montserrat SemiBold"/>
      <w:b/>
      <w:color w:val="912766" w:themeColor="accent5"/>
      <w:sz w:val="26"/>
    </w:rPr>
  </w:style>
  <w:style w:type="paragraph" w:styleId="ListBullet">
    <w:name w:val="List Bullet"/>
    <w:basedOn w:val="Normal"/>
    <w:uiPriority w:val="99"/>
    <w:unhideWhenUsed/>
    <w:rsid w:val="009264DF"/>
    <w:pPr>
      <w:numPr>
        <w:numId w:val="7"/>
      </w:numPr>
      <w:spacing w:after="120" w:afterAutospacing="0"/>
      <w:ind w:left="357" w:hanging="357"/>
    </w:pPr>
  </w:style>
  <w:style w:type="paragraph" w:styleId="ListNumber">
    <w:name w:val="List Number"/>
    <w:basedOn w:val="Normal"/>
    <w:uiPriority w:val="99"/>
    <w:unhideWhenUsed/>
    <w:rsid w:val="009264DF"/>
    <w:pPr>
      <w:spacing w:after="120" w:afterAutospacing="0"/>
    </w:pPr>
  </w:style>
  <w:style w:type="paragraph" w:styleId="Quote">
    <w:name w:val="Quote"/>
    <w:basedOn w:val="Normal"/>
    <w:next w:val="Normal"/>
    <w:link w:val="QuoteChar"/>
    <w:uiPriority w:val="29"/>
    <w:qFormat/>
    <w:rsid w:val="00C301A6"/>
    <w:pPr>
      <w:ind w:left="862" w:right="862"/>
    </w:pPr>
    <w:rPr>
      <w:i/>
      <w:iCs/>
      <w:color w:val="000000" w:themeColor="text1"/>
    </w:rPr>
  </w:style>
  <w:style w:type="character" w:customStyle="1" w:styleId="QuoteChar">
    <w:name w:val="Quote Char"/>
    <w:basedOn w:val="DefaultParagraphFont"/>
    <w:link w:val="Quote"/>
    <w:uiPriority w:val="29"/>
    <w:rsid w:val="00C301A6"/>
    <w:rPr>
      <w:rFonts w:ascii="Arial" w:hAnsi="Arial" w:cs="Times New Roman"/>
      <w:i/>
      <w:iCs/>
      <w:color w:val="000000" w:themeColor="text1"/>
      <w:sz w:val="24"/>
      <w:szCs w:val="20"/>
    </w:rPr>
  </w:style>
  <w:style w:type="paragraph" w:styleId="ListParagraph">
    <w:name w:val="List Paragraph"/>
    <w:aliases w:val="Dot pt,No Spacing1,List Paragraph Char Char Char,Indicator Text,List Paragraph1,Numbered Para 1,List Paragraph12,Bullet Points,MAIN CONTENT,Bullet 1,Colorful List - Accent 11,F5 List Paragraph,List Paragraph2,Normal numbered,OBC Bullet,L"/>
    <w:basedOn w:val="Normal"/>
    <w:link w:val="ListParagraphChar"/>
    <w:uiPriority w:val="34"/>
    <w:qFormat/>
    <w:rsid w:val="0092326D"/>
    <w:pPr>
      <w:ind w:left="720"/>
      <w:contextualSpacing/>
    </w:pPr>
  </w:style>
  <w:style w:type="paragraph" w:customStyle="1" w:styleId="Standout2">
    <w:name w:val="Stand out 2"/>
    <w:basedOn w:val="Standout1"/>
    <w:qFormat/>
    <w:rsid w:val="00E41BE5"/>
    <w:pPr>
      <w:pBdr>
        <w:top w:val="single" w:sz="8" w:space="6" w:color="E8EDF5"/>
        <w:left w:val="single" w:sz="48" w:space="6" w:color="212192"/>
        <w:bottom w:val="single" w:sz="8" w:space="6" w:color="E8EDF5"/>
        <w:right w:val="single" w:sz="8" w:space="6" w:color="E8EDF5"/>
      </w:pBdr>
      <w:shd w:val="clear" w:color="auto" w:fill="E8EDF5"/>
    </w:pPr>
    <w:rPr>
      <w:color w:val="212192"/>
    </w:rPr>
  </w:style>
  <w:style w:type="character" w:styleId="UnresolvedMention">
    <w:name w:val="Unresolved Mention"/>
    <w:basedOn w:val="DefaultParagraphFont"/>
    <w:uiPriority w:val="99"/>
    <w:semiHidden/>
    <w:unhideWhenUsed/>
    <w:rsid w:val="00882ED8"/>
    <w:rPr>
      <w:color w:val="605E5C"/>
      <w:shd w:val="clear" w:color="auto" w:fill="E1DFDD"/>
    </w:rPr>
  </w:style>
  <w:style w:type="table" w:customStyle="1" w:styleId="TableGrid1">
    <w:name w:val="Table Grid1"/>
    <w:basedOn w:val="TableNormal"/>
    <w:next w:val="TableGrid"/>
    <w:uiPriority w:val="59"/>
    <w:rsid w:val="00882ED8"/>
    <w:pPr>
      <w:tabs>
        <w:tab w:val="left" w:pos="720"/>
        <w:tab w:val="left" w:pos="1440"/>
        <w:tab w:val="left" w:pos="2160"/>
        <w:tab w:val="left" w:pos="2880"/>
        <w:tab w:val="left" w:pos="4680"/>
        <w:tab w:val="left" w:pos="5400"/>
        <w:tab w:val="right" w:pos="9000"/>
      </w:tabs>
    </w:pPr>
    <w:rPr>
      <w:rFonts w:ascii="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882ED8"/>
    <w:pPr>
      <w:spacing w:before="0" w:after="0" w:line="240" w:lineRule="auto"/>
    </w:pPr>
    <w:rPr>
      <w:sz w:val="20"/>
    </w:rPr>
  </w:style>
  <w:style w:type="character" w:customStyle="1" w:styleId="FootnoteTextChar">
    <w:name w:val="Footnote Text Char"/>
    <w:basedOn w:val="DefaultParagraphFont"/>
    <w:link w:val="FootnoteText"/>
    <w:uiPriority w:val="99"/>
    <w:semiHidden/>
    <w:rsid w:val="00882ED8"/>
    <w:rPr>
      <w:rFonts w:ascii="Arial" w:hAnsi="Arial" w:cs="Times New Roman"/>
      <w:sz w:val="20"/>
      <w:szCs w:val="20"/>
    </w:rPr>
  </w:style>
  <w:style w:type="character" w:styleId="FootnoteReference">
    <w:name w:val="footnote reference"/>
    <w:basedOn w:val="DefaultParagraphFont"/>
    <w:uiPriority w:val="99"/>
    <w:semiHidden/>
    <w:unhideWhenUsed/>
    <w:rsid w:val="00882ED8"/>
    <w:rPr>
      <w:vertAlign w:val="superscript"/>
    </w:rPr>
  </w:style>
  <w:style w:type="paragraph" w:styleId="TOCHeading">
    <w:name w:val="TOC Heading"/>
    <w:basedOn w:val="Heading1"/>
    <w:next w:val="Normal"/>
    <w:uiPriority w:val="39"/>
    <w:unhideWhenUsed/>
    <w:qFormat/>
    <w:rsid w:val="00003619"/>
    <w:pPr>
      <w:spacing w:before="240" w:beforeAutospacing="0" w:after="0" w:afterAutospacing="0" w:line="259" w:lineRule="auto"/>
      <w:outlineLvl w:val="9"/>
    </w:pPr>
    <w:rPr>
      <w:rFonts w:asciiTheme="majorHAnsi" w:eastAsiaTheme="majorEastAsia" w:hAnsiTheme="majorHAnsi" w:cstheme="majorBidi"/>
      <w:b w:val="0"/>
      <w:color w:val="18186D" w:themeColor="accent1" w:themeShade="BF"/>
      <w:kern w:val="0"/>
      <w:sz w:val="32"/>
      <w:szCs w:val="32"/>
      <w:lang w:eastAsia="en-GB"/>
    </w:rPr>
  </w:style>
  <w:style w:type="character" w:styleId="CommentReference">
    <w:name w:val="annotation reference"/>
    <w:basedOn w:val="DefaultParagraphFont"/>
    <w:uiPriority w:val="99"/>
    <w:semiHidden/>
    <w:unhideWhenUsed/>
    <w:rsid w:val="002F0AE0"/>
    <w:rPr>
      <w:sz w:val="16"/>
      <w:szCs w:val="16"/>
    </w:rPr>
  </w:style>
  <w:style w:type="paragraph" w:styleId="CommentText">
    <w:name w:val="annotation text"/>
    <w:basedOn w:val="Normal"/>
    <w:link w:val="CommentTextChar"/>
    <w:uiPriority w:val="99"/>
    <w:unhideWhenUsed/>
    <w:rsid w:val="002F0AE0"/>
    <w:pPr>
      <w:spacing w:line="240" w:lineRule="auto"/>
    </w:pPr>
    <w:rPr>
      <w:sz w:val="20"/>
    </w:rPr>
  </w:style>
  <w:style w:type="character" w:customStyle="1" w:styleId="CommentTextChar">
    <w:name w:val="Comment Text Char"/>
    <w:basedOn w:val="DefaultParagraphFont"/>
    <w:link w:val="CommentText"/>
    <w:uiPriority w:val="99"/>
    <w:rsid w:val="002F0AE0"/>
    <w:rPr>
      <w:rFonts w:ascii="Arial" w:hAnsi="Arial" w:cs="Times New Roman"/>
      <w:sz w:val="20"/>
      <w:szCs w:val="20"/>
    </w:rPr>
  </w:style>
  <w:style w:type="paragraph" w:styleId="CommentSubject">
    <w:name w:val="annotation subject"/>
    <w:basedOn w:val="CommentText"/>
    <w:next w:val="CommentText"/>
    <w:link w:val="CommentSubjectChar"/>
    <w:uiPriority w:val="99"/>
    <w:semiHidden/>
    <w:unhideWhenUsed/>
    <w:rsid w:val="002F0AE0"/>
    <w:rPr>
      <w:b/>
      <w:bCs/>
    </w:rPr>
  </w:style>
  <w:style w:type="character" w:customStyle="1" w:styleId="CommentSubjectChar">
    <w:name w:val="Comment Subject Char"/>
    <w:basedOn w:val="CommentTextChar"/>
    <w:link w:val="CommentSubject"/>
    <w:uiPriority w:val="99"/>
    <w:semiHidden/>
    <w:rsid w:val="002F0AE0"/>
    <w:rPr>
      <w:rFonts w:ascii="Arial" w:hAnsi="Arial" w:cs="Times New Roman"/>
      <w:b/>
      <w:bCs/>
      <w:sz w:val="20"/>
      <w:szCs w:val="20"/>
    </w:rPr>
  </w:style>
  <w:style w:type="paragraph" w:styleId="Revision">
    <w:name w:val="Revision"/>
    <w:hidden/>
    <w:uiPriority w:val="99"/>
    <w:semiHidden/>
    <w:rsid w:val="002F0AE0"/>
    <w:rPr>
      <w:rFonts w:ascii="Arial" w:hAnsi="Arial" w:cs="Times New Roman"/>
      <w:sz w:val="24"/>
      <w:szCs w:val="20"/>
    </w:rPr>
  </w:style>
  <w:style w:type="character" w:customStyle="1" w:styleId="ListParagraphChar">
    <w:name w:val="List Paragraph Char"/>
    <w:aliases w:val="Dot pt Char,No Spacing1 Char,List Paragraph Char Char Char Char,Indicator Text Char,List Paragraph1 Char,Numbered Para 1 Char,List Paragraph12 Char,Bullet Points Char,MAIN CONTENT Char,Bullet 1 Char,Colorful List - Accent 11 Char"/>
    <w:link w:val="ListParagraph"/>
    <w:uiPriority w:val="34"/>
    <w:qFormat/>
    <w:locked/>
    <w:rsid w:val="00183B8E"/>
    <w:rPr>
      <w:rFonts w:ascii="Arial" w:hAnsi="Arial" w:cs="Times New Roman"/>
      <w:sz w:val="24"/>
      <w:szCs w:val="20"/>
    </w:rPr>
  </w:style>
  <w:style w:type="character" w:styleId="Mention">
    <w:name w:val="Mention"/>
    <w:basedOn w:val="DefaultParagraphFont"/>
    <w:uiPriority w:val="99"/>
    <w:unhideWhenUsed/>
    <w:rsid w:val="00B71D5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transport.gov.scot/publication/towards-zero-emission-hgv-infrastructure-in-scotland/"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yperlink" Target="https://www.hw.ac.uk/ebs/research/logistics-and-supply-chain-research/key-projects/charging-or-refuelling-needs-for-trucks-in-scotland" TargetMode="External"/><Relationship Id="rId17" Type="http://schemas.openxmlformats.org/officeDocument/2006/relationships/hyperlink" Target="mailto:FleetsandInfrastructure@transport.gov.scot" TargetMode="External"/><Relationship Id="rId2" Type="http://schemas.openxmlformats.org/officeDocument/2006/relationships/customXml" Target="../customXml/item2.xml"/><Relationship Id="rId16" Type="http://schemas.openxmlformats.org/officeDocument/2006/relationships/hyperlink" Target="https://scottishlivingwage.org/what-is-the-real-living-wage/"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transport.gov.scot/our-approach/environment/heavy-goods-vehicle-market-readiness-fund/annex-a/"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transport.gov.scot/our-approach/environment/heavy-goods-vehicle-market-readiness-fund/privacy-notice-sme-fleet-analysis-support-scheme/" TargetMode="External"/><Relationship Id="rId22"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A9E0D9A19448628F3D7366776965E9"/>
        <w:category>
          <w:name w:val="General"/>
          <w:gallery w:val="placeholder"/>
        </w:category>
        <w:types>
          <w:type w:val="bbPlcHdr"/>
        </w:types>
        <w:behaviors>
          <w:behavior w:val="content"/>
        </w:behaviors>
        <w:guid w:val="{57E77923-747C-490D-9EF6-B6F08F324CAF}"/>
      </w:docPartPr>
      <w:docPartBody>
        <w:p w:rsidR="00C765E1" w:rsidRDefault="003A5F84">
          <w:r w:rsidRPr="00670368">
            <w:rPr>
              <w:rStyle w:val="PlaceholderText"/>
            </w:rPr>
            <w:t>[Title]</w:t>
          </w:r>
        </w:p>
      </w:docPartBody>
    </w:docPart>
    <w:docPart>
      <w:docPartPr>
        <w:name w:val="BD51BCC3AB744C4289D662D6104AB275"/>
        <w:category>
          <w:name w:val="General"/>
          <w:gallery w:val="placeholder"/>
        </w:category>
        <w:types>
          <w:type w:val="bbPlcHdr"/>
        </w:types>
        <w:behaviors>
          <w:behavior w:val="content"/>
        </w:behaviors>
        <w:guid w:val="{C739E87D-548F-433E-8C2F-A7519AF70A32}"/>
      </w:docPartPr>
      <w:docPartBody>
        <w:p w:rsidR="000758AB" w:rsidRDefault="00C765E1" w:rsidP="00C765E1">
          <w:pPr>
            <w:pStyle w:val="BD51BCC3AB744C4289D662D6104AB275"/>
          </w:pPr>
          <w:r w:rsidRPr="00A15F97">
            <w:rPr>
              <w:rStyle w:val="PlaceholderText"/>
            </w:rPr>
            <w:t>[Title]</w:t>
          </w:r>
        </w:p>
      </w:docPartBody>
    </w:docPart>
    <w:docPart>
      <w:docPartPr>
        <w:name w:val="F1061765A78840BDA7060CF10051F1B8"/>
        <w:category>
          <w:name w:val="General"/>
          <w:gallery w:val="placeholder"/>
        </w:category>
        <w:types>
          <w:type w:val="bbPlcHdr"/>
        </w:types>
        <w:behaviors>
          <w:behavior w:val="content"/>
        </w:behaviors>
        <w:guid w:val="{420CACCA-4047-447C-BD0B-0FF5E12E6CBA}"/>
      </w:docPartPr>
      <w:docPartBody>
        <w:p w:rsidR="000758AB" w:rsidRDefault="00C765E1" w:rsidP="00C765E1">
          <w:pPr>
            <w:pStyle w:val="F1061765A78840BDA7060CF10051F1B8"/>
          </w:pPr>
          <w:r w:rsidRPr="00A15F97">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MS PGothic">
    <w:panose1 w:val="020B0600070205080204"/>
    <w:charset w:val="80"/>
    <w:family w:val="swiss"/>
    <w:pitch w:val="variable"/>
    <w:sig w:usb0="E00002FF" w:usb1="6AC7FDFB" w:usb2="08000012" w:usb3="00000000" w:csb0="0002009F" w:csb1="00000000"/>
  </w:font>
  <w:font w:name="Gill Sans MT">
    <w:panose1 w:val="020B0502020104020203"/>
    <w:charset w:val="00"/>
    <w:family w:val="swiss"/>
    <w:pitch w:val="variable"/>
    <w:sig w:usb0="00000007" w:usb1="00000000" w:usb2="00000000" w:usb3="00000000" w:csb0="00000003"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02C9A"/>
    <w:rsid w:val="0002221B"/>
    <w:rsid w:val="000753DF"/>
    <w:rsid w:val="000758AB"/>
    <w:rsid w:val="000A51AB"/>
    <w:rsid w:val="000A6316"/>
    <w:rsid w:val="000E792D"/>
    <w:rsid w:val="00117758"/>
    <w:rsid w:val="00117D11"/>
    <w:rsid w:val="001244A1"/>
    <w:rsid w:val="00124D0D"/>
    <w:rsid w:val="001457D9"/>
    <w:rsid w:val="00152020"/>
    <w:rsid w:val="00154A90"/>
    <w:rsid w:val="001E579C"/>
    <w:rsid w:val="002106FE"/>
    <w:rsid w:val="00214C76"/>
    <w:rsid w:val="002545E5"/>
    <w:rsid w:val="002A0C93"/>
    <w:rsid w:val="002E1566"/>
    <w:rsid w:val="0032178B"/>
    <w:rsid w:val="003621DE"/>
    <w:rsid w:val="00396CF6"/>
    <w:rsid w:val="003A5F84"/>
    <w:rsid w:val="003C0843"/>
    <w:rsid w:val="003E7403"/>
    <w:rsid w:val="004434FD"/>
    <w:rsid w:val="00452155"/>
    <w:rsid w:val="00483FFA"/>
    <w:rsid w:val="004B0E82"/>
    <w:rsid w:val="004C2724"/>
    <w:rsid w:val="004F381B"/>
    <w:rsid w:val="004F7EE9"/>
    <w:rsid w:val="0050313E"/>
    <w:rsid w:val="00571CA5"/>
    <w:rsid w:val="00575A93"/>
    <w:rsid w:val="005B5FA4"/>
    <w:rsid w:val="006274F9"/>
    <w:rsid w:val="00637D1F"/>
    <w:rsid w:val="00677735"/>
    <w:rsid w:val="006A3887"/>
    <w:rsid w:val="006A5155"/>
    <w:rsid w:val="006C1B55"/>
    <w:rsid w:val="006F0DE1"/>
    <w:rsid w:val="00702C9A"/>
    <w:rsid w:val="007B1BE6"/>
    <w:rsid w:val="007B51E9"/>
    <w:rsid w:val="007C1CBA"/>
    <w:rsid w:val="007E4788"/>
    <w:rsid w:val="00805263"/>
    <w:rsid w:val="00887CA9"/>
    <w:rsid w:val="008B6909"/>
    <w:rsid w:val="00933916"/>
    <w:rsid w:val="00982F04"/>
    <w:rsid w:val="00985A1E"/>
    <w:rsid w:val="009F2554"/>
    <w:rsid w:val="009F40D8"/>
    <w:rsid w:val="00A167C3"/>
    <w:rsid w:val="00A21F7E"/>
    <w:rsid w:val="00A82B45"/>
    <w:rsid w:val="00A91728"/>
    <w:rsid w:val="00A92728"/>
    <w:rsid w:val="00A9659A"/>
    <w:rsid w:val="00AF449F"/>
    <w:rsid w:val="00B110EF"/>
    <w:rsid w:val="00B45454"/>
    <w:rsid w:val="00B57D94"/>
    <w:rsid w:val="00B720C6"/>
    <w:rsid w:val="00B86018"/>
    <w:rsid w:val="00B87B0A"/>
    <w:rsid w:val="00BE5045"/>
    <w:rsid w:val="00C765E1"/>
    <w:rsid w:val="00C92705"/>
    <w:rsid w:val="00D531A3"/>
    <w:rsid w:val="00D65A97"/>
    <w:rsid w:val="00D66A31"/>
    <w:rsid w:val="00D91FF8"/>
    <w:rsid w:val="00DB2B49"/>
    <w:rsid w:val="00DB4B23"/>
    <w:rsid w:val="00DC288B"/>
    <w:rsid w:val="00DE361C"/>
    <w:rsid w:val="00E46BF9"/>
    <w:rsid w:val="00E6728B"/>
    <w:rsid w:val="00EB394E"/>
    <w:rsid w:val="00EC6E3D"/>
    <w:rsid w:val="00F01D70"/>
    <w:rsid w:val="00F9545B"/>
    <w:rsid w:val="00FA049B"/>
    <w:rsid w:val="00FF325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2C9A"/>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65E1"/>
    <w:rPr>
      <w:color w:val="808080"/>
    </w:rPr>
  </w:style>
  <w:style w:type="paragraph" w:customStyle="1" w:styleId="BD51BCC3AB744C4289D662D6104AB275">
    <w:name w:val="BD51BCC3AB744C4289D662D6104AB275"/>
    <w:rsid w:val="00C765E1"/>
  </w:style>
  <w:style w:type="paragraph" w:customStyle="1" w:styleId="F1061765A78840BDA7060CF10051F1B8">
    <w:name w:val="F1061765A78840BDA7060CF10051F1B8"/>
    <w:rsid w:val="00C765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3">
      <a:dk1>
        <a:sysClr val="windowText" lastClr="000000"/>
      </a:dk1>
      <a:lt1>
        <a:sysClr val="window" lastClr="FFFFFF"/>
      </a:lt1>
      <a:dk2>
        <a:srgbClr val="212192"/>
      </a:dk2>
      <a:lt2>
        <a:srgbClr val="FFFFFF"/>
      </a:lt2>
      <a:accent1>
        <a:srgbClr val="212192"/>
      </a:accent1>
      <a:accent2>
        <a:srgbClr val="D7E6B7"/>
      </a:accent2>
      <a:accent3>
        <a:srgbClr val="02AE99"/>
      </a:accent3>
      <a:accent4>
        <a:srgbClr val="FFB400"/>
      </a:accent4>
      <a:accent5>
        <a:srgbClr val="912766"/>
      </a:accent5>
      <a:accent6>
        <a:srgbClr val="E6007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1DBBA1AF15BD4F84A942311CE73288" ma:contentTypeVersion="17" ma:contentTypeDescription="Create a new document." ma:contentTypeScope="" ma:versionID="1788a783d362949de42783d7b1b8c669">
  <xsd:schema xmlns:xsd="http://www.w3.org/2001/XMLSchema" xmlns:xs="http://www.w3.org/2001/XMLSchema" xmlns:p="http://schemas.microsoft.com/office/2006/metadata/properties" xmlns:ns2="80733d3d-5f58-4282-af6c-9ad62fb8d285" xmlns:ns3="826bd22c-1440-43d7-a706-eb095c83983d" targetNamespace="http://schemas.microsoft.com/office/2006/metadata/properties" ma:root="true" ma:fieldsID="86a5e29a006e226f5083457b33642a49" ns2:_="" ns3:_="">
    <xsd:import namespace="80733d3d-5f58-4282-af6c-9ad62fb8d285"/>
    <xsd:import namespace="826bd22c-1440-43d7-a706-eb095c83983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DateTaken" minOccurs="0"/>
                <xsd:element ref="ns3:SharedWithUsers" minOccurs="0"/>
                <xsd:element ref="ns3:SharedWithDetails" minOccurs="0"/>
                <xsd:element ref="ns2:MediaLengthInSeconds" minOccurs="0"/>
                <xsd:element ref="ns2:MediaServiceObjectDetectorVersions" minOccurs="0"/>
                <xsd:element ref="ns2:reviewed"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733d3d-5f58-4282-af6c-9ad62fb8d2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694d5e3d-88e3-4c55-b684-1c81dd55b71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reviewed" ma:index="22" nillable="true" ma:displayName="reviewed" ma:format="Dropdown" ma:internalName="reviewed">
      <xsd:simpleType>
        <xsd:restriction base="dms:Choice">
          <xsd:enumeration value="Yes"/>
          <xsd:enumeration value="No"/>
          <xsd:enumeration value="Choice 3"/>
        </xsd:restrictio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6bd22c-1440-43d7-a706-eb095c83983d"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86560c1a-9b2c-4ecf-88de-e690d443bd19}" ma:internalName="TaxCatchAll" ma:showField="CatchAllData" ma:web="826bd22c-1440-43d7-a706-eb095c83983d">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826bd22c-1440-43d7-a706-eb095c83983d" xsi:nil="true"/>
    <lcf76f155ced4ddcb4097134ff3c332f xmlns="80733d3d-5f58-4282-af6c-9ad62fb8d285">
      <Terms xmlns="http://schemas.microsoft.com/office/infopath/2007/PartnerControls"/>
    </lcf76f155ced4ddcb4097134ff3c332f>
    <reviewed xmlns="80733d3d-5f58-4282-af6c-9ad62fb8d285" xsi:nil="true"/>
  </documentManagement>
</p:properties>
</file>

<file path=customXml/item4.xml><?xml version="1.0" encoding="utf-8"?>
<metadata xmlns="http://www.objective.com/ecm/document/metadata/53D26341A57B383EE0540010E0463CCA" version="1.0.0">
  <systemFields>
    <field name="Objective-Id">
      <value order="0">A53225825</value>
    </field>
    <field name="Objective-Title">
      <value order="0">FY25/26 - Strand 3 - SME Fleet Analysis Support - Application Form - June 2025</value>
    </field>
    <field name="Objective-Description">
      <value order="0"/>
    </field>
    <field name="Objective-CreationStamp">
      <value order="0">2025-06-19T16:42:52Z</value>
    </field>
    <field name="Objective-IsApproved">
      <value order="0">false</value>
    </field>
    <field name="Objective-IsPublished">
      <value order="0">true</value>
    </field>
    <field name="Objective-DatePublished">
      <value order="0">2025-07-04T09:49:13Z</value>
    </field>
    <field name="Objective-ModificationStamp">
      <value order="0">2025-07-04T09:49:13Z</value>
    </field>
    <field name="Objective-Owner">
      <value order="0">O'Donnell, Niamh N (U455022)</value>
    </field>
    <field name="Objective-Path">
      <value order="0">Objective Global Folder:SG File Plan:Business and industry:Transport:General:Advice and policy: Transport - general:Low Carbon Economy (LCED): Zero Emission Heavy Duty Vehicle Financing: 2024-2029</value>
    </field>
    <field name="Objective-Parent">
      <value order="0">Low Carbon Economy (LCED): Zero Emission Heavy Duty Vehicle Financing: 2024-2029</value>
    </field>
    <field name="Objective-State">
      <value order="0">Published</value>
    </field>
    <field name="Objective-VersionId">
      <value order="0">vA80620906</value>
    </field>
    <field name="Objective-Version">
      <value order="0">8.0</value>
    </field>
    <field name="Objective-VersionNumber">
      <value order="0">9</value>
    </field>
    <field name="Objective-VersionComment">
      <value order="0"/>
    </field>
    <field name="Objective-FileNumber">
      <value order="0">PROJ/149362</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field name="Objective-Required Redaction">
        <value order="0"/>
      </field>
      <field name="Objective-Shared By">
        <value order="0"/>
      </field>
    </catalogue>
  </catalogues>
</metadat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1B830C-1F3A-4899-B0C5-64064EF938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733d3d-5f58-4282-af6c-9ad62fb8d285"/>
    <ds:schemaRef ds:uri="826bd22c-1440-43d7-a706-eb095c8398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EB3352-8B74-4890-BAFA-9A5BFE54D176}">
  <ds:schemaRefs>
    <ds:schemaRef ds:uri="http://schemas.openxmlformats.org/officeDocument/2006/bibliography"/>
  </ds:schemaRefs>
</ds:datastoreItem>
</file>

<file path=customXml/itemProps3.xml><?xml version="1.0" encoding="utf-8"?>
<ds:datastoreItem xmlns:ds="http://schemas.openxmlformats.org/officeDocument/2006/customXml" ds:itemID="{38EBEB8D-5559-4670-9907-C6B5A63D496E}">
  <ds:schemaRefs>
    <ds:schemaRef ds:uri="http://schemas.microsoft.com/office/2006/metadata/properties"/>
    <ds:schemaRef ds:uri="http://schemas.microsoft.com/office/infopath/2007/PartnerControls"/>
    <ds:schemaRef ds:uri="826bd22c-1440-43d7-a706-eb095c83983d"/>
    <ds:schemaRef ds:uri="80733d3d-5f58-4282-af6c-9ad62fb8d285"/>
  </ds:schemaRefs>
</ds:datastoreItem>
</file>

<file path=customXml/itemProps4.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5.xml><?xml version="1.0" encoding="utf-8"?>
<ds:datastoreItem xmlns:ds="http://schemas.openxmlformats.org/officeDocument/2006/customXml" ds:itemID="{947DEB7E-078B-408E-B071-1376C10AEB11}">
  <ds:schemaRefs>
    <ds:schemaRef ds:uri="http://schemas.microsoft.com/sharepoint/v3/contenttype/forms"/>
  </ds:schemaRefs>
</ds:datastoreItem>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Template>Normal</Template>
  <TotalTime>3</TotalTime>
  <Pages>15</Pages>
  <Words>2413</Words>
  <Characters>13760</Characters>
  <Application>Microsoft Office Word</Application>
  <DocSecurity>4</DocSecurity>
  <Lines>114</Lines>
  <Paragraphs>32</Paragraphs>
  <ScaleCrop>false</ScaleCrop>
  <Company>Scottish Government</Company>
  <LinksUpToDate>false</LinksUpToDate>
  <CharactersWithSpaces>16141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HGV Decarbonisation Funding 26/27</dc:title>
  <dc:subject/>
  <dc:creator>Griffiths J (Jonathan)</dc:creator>
  <cp:keywords/>
  <dc:description/>
  <cp:lastModifiedBy>Edward Chapman</cp:lastModifiedBy>
  <cp:revision>2</cp:revision>
  <cp:lastPrinted>2021-04-15T14:31:00Z</cp:lastPrinted>
  <dcterms:created xsi:type="dcterms:W3CDTF">2026-08-04T11:09:00Z</dcterms:created>
  <dcterms:modified xsi:type="dcterms:W3CDTF">2026-08-04T11:09:00Z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A53225825</vt:lpwstr>
  </property>
  <property fmtid="{D5CDD505-2E9C-101B-9397-08002B2CF9AE}" pid="4" name="Objective-Title">
    <vt:lpwstr>FY25/26 - Strand 3 - SME Fleet Analysis Support - Application Form - June 2025</vt:lpwstr>
  </property>
  <property fmtid="{D5CDD505-2E9C-101B-9397-08002B2CF9AE}" pid="5" name="Objective-Description">
    <vt:lpwstr/>
  </property>
  <property fmtid="{D5CDD505-2E9C-101B-9397-08002B2CF9AE}" pid="6" name="Objective-CreationStamp">
    <vt:filetime>2025-06-19T16:42:52Z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2025-07-04T09:49:13Z</vt:filetime>
  </property>
  <property fmtid="{D5CDD505-2E9C-101B-9397-08002B2CF9AE}" pid="10" name="Objective-ModificationStamp">
    <vt:filetime>2025-07-04T09:49:13Z</vt:filetime>
  </property>
  <property fmtid="{D5CDD505-2E9C-101B-9397-08002B2CF9AE}" pid="11" name="Objective-Owner">
    <vt:lpwstr>O'Donnell, Niamh N (U455022)</vt:lpwstr>
  </property>
  <property fmtid="{D5CDD505-2E9C-101B-9397-08002B2CF9AE}" pid="12" name="Objective-Path">
    <vt:lpwstr>Objective Global Folder:SG File Plan:Business and industry:Transport:General:Advice and policy: Transport - general:Low Carbon Economy (LCED): Zero Emission Heavy Duty Vehicle Financing: 2024-2029</vt:lpwstr>
  </property>
  <property fmtid="{D5CDD505-2E9C-101B-9397-08002B2CF9AE}" pid="13" name="Objective-Parent">
    <vt:lpwstr>Low Carbon Economy (LCED): Zero Emission Heavy Duty Vehicle Financing: 2024-2029</vt:lpwstr>
  </property>
  <property fmtid="{D5CDD505-2E9C-101B-9397-08002B2CF9AE}" pid="14" name="Objective-State">
    <vt:lpwstr>Published</vt:lpwstr>
  </property>
  <property fmtid="{D5CDD505-2E9C-101B-9397-08002B2CF9AE}" pid="15" name="Objective-VersionId">
    <vt:lpwstr>vA80620906</vt:lpwstr>
  </property>
  <property fmtid="{D5CDD505-2E9C-101B-9397-08002B2CF9AE}" pid="16" name="Objective-Version">
    <vt:lpwstr>8.0</vt:lpwstr>
  </property>
  <property fmtid="{D5CDD505-2E9C-101B-9397-08002B2CF9AE}" pid="17" name="Objective-VersionNumber">
    <vt:r8>9</vt:r8>
  </property>
  <property fmtid="{D5CDD505-2E9C-101B-9397-08002B2CF9AE}" pid="18" name="Objective-VersionComment">
    <vt:lpwstr/>
  </property>
  <property fmtid="{D5CDD505-2E9C-101B-9397-08002B2CF9AE}" pid="19" name="Objective-FileNumber">
    <vt:lpwstr>PROJ/149362</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Required Redaction">
    <vt:lpwstr/>
  </property>
  <property fmtid="{D5CDD505-2E9C-101B-9397-08002B2CF9AE}" pid="29" name="Objective-Shared By">
    <vt:lpwstr/>
  </property>
  <property fmtid="{D5CDD505-2E9C-101B-9397-08002B2CF9AE}" pid="30" name="ContentTypeId">
    <vt:lpwstr>0x010100BB1DBBA1AF15BD4F84A942311CE73288</vt:lpwstr>
  </property>
  <property fmtid="{D5CDD505-2E9C-101B-9397-08002B2CF9AE}" pid="31" name="MediaServiceImageTags">
    <vt:lpwstr/>
  </property>
</Properties>
</file>