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2"/>
  </p:sldMasterIdLst>
  <p:notesMasterIdLst>
    <p:notesMasterId r:id="rId21"/>
  </p:notesMasterIdLst>
  <p:sldIdLst>
    <p:sldId id="258" r:id="rId3"/>
    <p:sldId id="257" r:id="rId4"/>
    <p:sldId id="274" r:id="rId5"/>
    <p:sldId id="259" r:id="rId6"/>
    <p:sldId id="269" r:id="rId7"/>
    <p:sldId id="277" r:id="rId8"/>
    <p:sldId id="278" r:id="rId9"/>
    <p:sldId id="279" r:id="rId10"/>
    <p:sldId id="275" r:id="rId11"/>
    <p:sldId id="272" r:id="rId12"/>
    <p:sldId id="268" r:id="rId13"/>
    <p:sldId id="270" r:id="rId14"/>
    <p:sldId id="271" r:id="rId15"/>
    <p:sldId id="280" r:id="rId16"/>
    <p:sldId id="273" r:id="rId17"/>
    <p:sldId id="276" r:id="rId18"/>
    <p:sldId id="266" r:id="rId19"/>
    <p:sldId id="265" r:id="rId20"/>
  </p:sldIdLst>
  <p:sldSz cx="9144000" cy="6858000" type="screen4x3"/>
  <p:notesSz cx="6858000" cy="9144000"/>
  <p:embeddedFontLst>
    <p:embeddedFont>
      <p:font typeface="ＭＳ Ｐゴシック" panose="020B0600070205080204" pitchFamily="34" charset="-128"/>
      <p:regular r:id="rId22"/>
    </p:embeddedFont>
    <p:embeddedFont>
      <p:font typeface="Calibri" panose="020F0502020204030204" pitchFamily="34" charset="0"/>
      <p:regular r:id="rId23"/>
      <p:bold r:id="rId24"/>
      <p:italic r:id="rId25"/>
      <p:boldItalic r:id="rId26"/>
    </p:embeddedFont>
  </p:embeddedFontLst>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ster L (Lucia)" initials="WL(" lastIdx="4" clrIdx="0">
    <p:extLst>
      <p:ext uri="{19B8F6BF-5375-455C-9EA6-DF929625EA0E}">
        <p15:presenceInfo xmlns:p15="http://schemas.microsoft.com/office/powerpoint/2012/main" userId="S-1-5-21-765483983-692928010-316617838-426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9" d="100"/>
          <a:sy n="69" d="100"/>
        </p:scale>
        <p:origin x="1224" y="4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font" Target="fonts/font5.fntdata" Id="rId26" /><Relationship Type="http://schemas.openxmlformats.org/officeDocument/2006/relationships/slide" Target="slides/slide1.xml" Id="rId3" /><Relationship Type="http://schemas.openxmlformats.org/officeDocument/2006/relationships/notesMaster" Target="notesMasters/notesMaster1.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font" Target="fonts/font4.fntdata" Id="rId25"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viewProps" Target="viewProps.xml" Id="rId29"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font" Target="fonts/font3.fntdata"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font" Target="fonts/font2.fntdata" Id="rId23" /><Relationship Type="http://schemas.openxmlformats.org/officeDocument/2006/relationships/presProps" Target="presProps.xml" Id="rId28"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tableStyles" Target="tableStyles.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font" Target="fonts/font1.fntdata" Id="rId22" /><Relationship Type="http://schemas.openxmlformats.org/officeDocument/2006/relationships/commentAuthors" Target="commentAuthors.xml" Id="rId27" /><Relationship Type="http://schemas.openxmlformats.org/officeDocument/2006/relationships/theme" Target="theme/theme1.xml" Id="rId30" /><Relationship Type="http://schemas.openxmlformats.org/officeDocument/2006/relationships/customXml" Target="/customXML/item2.xml" Id="R753f349aa99745e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48" charset="-128"/>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defRPr>
            </a:lvl1pPr>
          </a:lstStyle>
          <a:p>
            <a:pPr>
              <a:defRPr/>
            </a:pPr>
            <a:endParaRPr lang="en-GB"/>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48" charset="-128"/>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4F383F9-29F4-44FF-96C3-12A74B0B9EF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F4D8F6-E4F2-4263-8DF3-CF148AA0AFF9}" type="slidenum">
              <a:rPr lang="en-GB" altLang="en-US" sz="1200"/>
              <a:pPr/>
              <a:t>2</a:t>
            </a:fld>
            <a:endParaRPr lang="en-GB"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lvl1pPr>
              <a:defRPr baseline="0">
                <a:solidFill>
                  <a:schemeClr val="accent6"/>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fld id="{36993476-3773-4B39-BABE-81FE8F28EF5E}" type="slidenum">
              <a:rPr lang="en-GB" altLang="en-US"/>
              <a:pPr/>
              <a:t>‹#›</a:t>
            </a:fld>
            <a:endParaRPr lang="en-GB" altLang="en-US"/>
          </a:p>
        </p:txBody>
      </p:sp>
    </p:spTree>
    <p:extLst>
      <p:ext uri="{BB962C8B-B14F-4D97-AF65-F5344CB8AC3E}">
        <p14:creationId xmlns:p14="http://schemas.microsoft.com/office/powerpoint/2010/main" val="416645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82CB9D9-6BF1-4960-8A21-4CCE2265B841}" type="slidenum">
              <a:rPr lang="en-GB" altLang="en-US"/>
              <a:pPr/>
              <a:t>‹#›</a:t>
            </a:fld>
            <a:endParaRPr lang="en-GB" altLang="en-US"/>
          </a:p>
        </p:txBody>
      </p:sp>
    </p:spTree>
    <p:extLst>
      <p:ext uri="{BB962C8B-B14F-4D97-AF65-F5344CB8AC3E}">
        <p14:creationId xmlns:p14="http://schemas.microsoft.com/office/powerpoint/2010/main" val="60738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accent6"/>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685800" y="609600"/>
            <a:ext cx="5676900" cy="5486400"/>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2429A32-4740-46FD-BE68-3D7D4CE2FAED}" type="slidenum">
              <a:rPr lang="en-GB" altLang="en-US"/>
              <a:pPr/>
              <a:t>‹#›</a:t>
            </a:fld>
            <a:endParaRPr lang="en-GB" altLang="en-US"/>
          </a:p>
        </p:txBody>
      </p:sp>
    </p:spTree>
    <p:extLst>
      <p:ext uri="{BB962C8B-B14F-4D97-AF65-F5344CB8AC3E}">
        <p14:creationId xmlns:p14="http://schemas.microsoft.com/office/powerpoint/2010/main" val="216898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09600"/>
            <a:ext cx="7772400" cy="659160"/>
          </a:xfrm>
        </p:spPr>
        <p:txBody>
          <a:bodyPr/>
          <a:lstStyle>
            <a:lvl1pPr algn="l">
              <a:defRPr sz="3600" baseline="0">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600"/>
              </a:spcBef>
              <a:spcAft>
                <a:spcPts val="600"/>
              </a:spcAft>
              <a:defRPr sz="2000" baseline="0">
                <a:solidFill>
                  <a:schemeClr val="accent6"/>
                </a:solidFill>
              </a:defRPr>
            </a:lvl1pPr>
            <a:lvl2pPr>
              <a:spcBef>
                <a:spcPts val="600"/>
              </a:spcBef>
              <a:spcAft>
                <a:spcPts val="600"/>
              </a:spcAft>
              <a:defRPr sz="2000" baseline="0">
                <a:solidFill>
                  <a:schemeClr val="accent6"/>
                </a:solidFill>
              </a:defRPr>
            </a:lvl2pPr>
            <a:lvl3pPr>
              <a:spcBef>
                <a:spcPts val="600"/>
              </a:spcBef>
              <a:spcAft>
                <a:spcPts val="600"/>
              </a:spcAft>
              <a:defRPr sz="2000" baseline="0">
                <a:solidFill>
                  <a:schemeClr val="accent6"/>
                </a:solidFill>
              </a:defRPr>
            </a:lvl3pPr>
            <a:lvl4pPr>
              <a:spcBef>
                <a:spcPts val="600"/>
              </a:spcBef>
              <a:spcAft>
                <a:spcPts val="600"/>
              </a:spcAft>
              <a:defRPr baseline="0">
                <a:solidFill>
                  <a:schemeClr val="accent6"/>
                </a:solidFill>
              </a:defRPr>
            </a:lvl4pPr>
            <a:lvl5pPr>
              <a:spcBef>
                <a:spcPts val="600"/>
              </a:spcBef>
              <a:spcAft>
                <a:spcPts val="600"/>
              </a:spcAft>
              <a:defRPr sz="1800" baseline="0">
                <a:solidFill>
                  <a:schemeClr val="accent6"/>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fld id="{BD99E074-2B46-420C-A076-5D0738A16A8B}" type="slidenum">
              <a:rPr lang="en-GB" altLang="en-US"/>
              <a:pPr/>
              <a:t>‹#›</a:t>
            </a:fld>
            <a:endParaRPr lang="en-GB" altLang="en-US"/>
          </a:p>
        </p:txBody>
      </p:sp>
    </p:spTree>
    <p:extLst>
      <p:ext uri="{BB962C8B-B14F-4D97-AF65-F5344CB8AC3E}">
        <p14:creationId xmlns:p14="http://schemas.microsoft.com/office/powerpoint/2010/main" val="257052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accent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fld id="{66621D80-DDA9-4679-9704-FCC0B5DF745D}" type="slidenum">
              <a:rPr lang="en-GB" altLang="en-US"/>
              <a:pPr/>
              <a:t>‹#›</a:t>
            </a:fld>
            <a:endParaRPr lang="en-GB" altLang="en-US"/>
          </a:p>
        </p:txBody>
      </p:sp>
    </p:spTree>
    <p:extLst>
      <p:ext uri="{BB962C8B-B14F-4D97-AF65-F5344CB8AC3E}">
        <p14:creationId xmlns:p14="http://schemas.microsoft.com/office/powerpoint/2010/main" val="347295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685800" y="1981200"/>
            <a:ext cx="3810000" cy="4114800"/>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981200"/>
            <a:ext cx="3810000" cy="4114800"/>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5"/>
          <p:cNvSpPr>
            <a:spLocks noGrp="1" noChangeArrowheads="1"/>
          </p:cNvSpPr>
          <p:nvPr>
            <p:ph type="dt" sz="half" idx="10"/>
          </p:nvPr>
        </p:nvSpPr>
        <p:spPr/>
        <p:txBody>
          <a:bodyPr/>
          <a:lstStyle>
            <a:lvl1pPr>
              <a:defRPr/>
            </a:lvl1pPr>
          </a:lstStyle>
          <a:p>
            <a:pPr>
              <a:defRPr/>
            </a:pPr>
            <a:endParaRPr lang="en-GB"/>
          </a:p>
        </p:txBody>
      </p:sp>
      <p:sp>
        <p:nvSpPr>
          <p:cNvPr id="7" name="Footer Placeholder 6"/>
          <p:cNvSpPr>
            <a:spLocks noGrp="1" noChangeArrowheads="1"/>
          </p:cNvSpPr>
          <p:nvPr>
            <p:ph type="ftr" sz="quarter" idx="11"/>
          </p:nvPr>
        </p:nvSpPr>
        <p:spPr/>
        <p:txBody>
          <a:bodyPr/>
          <a:lstStyle>
            <a:lvl1pPr>
              <a:defRPr/>
            </a:lvl1pPr>
          </a:lstStyle>
          <a:p>
            <a:pPr>
              <a:defRPr/>
            </a:pPr>
            <a:endParaRPr lang="en-GB"/>
          </a:p>
        </p:txBody>
      </p:sp>
      <p:sp>
        <p:nvSpPr>
          <p:cNvPr id="8" name="Slide Number Placeholder 7"/>
          <p:cNvSpPr>
            <a:spLocks noGrp="1" noChangeArrowheads="1"/>
          </p:cNvSpPr>
          <p:nvPr>
            <p:ph type="sldNum" sz="quarter" idx="12"/>
          </p:nvPr>
        </p:nvSpPr>
        <p:spPr/>
        <p:txBody>
          <a:bodyPr/>
          <a:lstStyle>
            <a:lvl1pPr>
              <a:defRPr/>
            </a:lvl1pPr>
          </a:lstStyle>
          <a:p>
            <a:fld id="{5CE79F73-2855-4575-9F06-B2F795C3B07A}" type="slidenum">
              <a:rPr lang="en-GB" altLang="en-US"/>
              <a:pPr/>
              <a:t>‹#›</a:t>
            </a:fld>
            <a:endParaRPr lang="en-GB" altLang="en-US"/>
          </a:p>
        </p:txBody>
      </p:sp>
    </p:spTree>
    <p:extLst>
      <p:ext uri="{BB962C8B-B14F-4D97-AF65-F5344CB8AC3E}">
        <p14:creationId xmlns:p14="http://schemas.microsoft.com/office/powerpoint/2010/main" val="300701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baseline="0">
                <a:solidFill>
                  <a:schemeClr val="accent6"/>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chemeClr val="accent6"/>
                </a:solidFill>
              </a:defRPr>
            </a:lvl1pPr>
            <a:lvl2pPr>
              <a:defRPr sz="2000" baseline="0">
                <a:solidFill>
                  <a:schemeClr val="accent6"/>
                </a:solidFill>
              </a:defRPr>
            </a:lvl2pPr>
            <a:lvl3pPr>
              <a:defRPr sz="1800" baseline="0">
                <a:solidFill>
                  <a:schemeClr val="accent6"/>
                </a:solidFill>
              </a:defRPr>
            </a:lvl3pPr>
            <a:lvl4pPr>
              <a:defRPr sz="1600" baseline="0">
                <a:solidFill>
                  <a:schemeClr val="accent6"/>
                </a:solidFill>
              </a:defRPr>
            </a:lvl4pPr>
            <a:lvl5pPr>
              <a:defRPr sz="1600" baseline="0">
                <a:solidFill>
                  <a:schemeClr val="accent6"/>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chemeClr val="accent6"/>
                </a:solidFill>
              </a:defRPr>
            </a:lvl1pPr>
            <a:lvl2pPr>
              <a:defRPr sz="2000" baseline="0">
                <a:solidFill>
                  <a:schemeClr val="accent6"/>
                </a:solidFill>
              </a:defRPr>
            </a:lvl2pPr>
            <a:lvl3pPr>
              <a:defRPr sz="1800" baseline="0">
                <a:solidFill>
                  <a:schemeClr val="accent6"/>
                </a:solidFill>
              </a:defRPr>
            </a:lvl3pPr>
            <a:lvl4pPr>
              <a:defRPr sz="1600" baseline="0">
                <a:solidFill>
                  <a:schemeClr val="accent6"/>
                </a:solidFill>
              </a:defRPr>
            </a:lvl4pPr>
            <a:lvl5pPr>
              <a:defRPr sz="1600" baseline="0">
                <a:solidFill>
                  <a:schemeClr val="accent6"/>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fld id="{B96B1C3B-25FD-4DF8-8C07-39F2366C26EE}" type="slidenum">
              <a:rPr lang="en-GB" altLang="en-US"/>
              <a:pPr/>
              <a:t>‹#›</a:t>
            </a:fld>
            <a:endParaRPr lang="en-GB" altLang="en-US"/>
          </a:p>
        </p:txBody>
      </p:sp>
    </p:spTree>
    <p:extLst>
      <p:ext uri="{BB962C8B-B14F-4D97-AF65-F5344CB8AC3E}">
        <p14:creationId xmlns:p14="http://schemas.microsoft.com/office/powerpoint/2010/main" val="28349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E716F797-2EA9-425F-A644-6F03C087A5B4}" type="slidenum">
              <a:rPr lang="en-GB" altLang="en-US"/>
              <a:pPr/>
              <a:t>‹#›</a:t>
            </a:fld>
            <a:endParaRPr lang="en-GB" altLang="en-US"/>
          </a:p>
        </p:txBody>
      </p:sp>
    </p:spTree>
    <p:extLst>
      <p:ext uri="{BB962C8B-B14F-4D97-AF65-F5344CB8AC3E}">
        <p14:creationId xmlns:p14="http://schemas.microsoft.com/office/powerpoint/2010/main" val="240987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237D7CB9-8A93-4F94-9991-EE518C17883E}" type="slidenum">
              <a:rPr lang="en-GB" altLang="en-US"/>
              <a:pPr/>
              <a:t>‹#›</a:t>
            </a:fld>
            <a:endParaRPr lang="en-GB" altLang="en-US"/>
          </a:p>
        </p:txBody>
      </p:sp>
    </p:spTree>
    <p:extLst>
      <p:ext uri="{BB962C8B-B14F-4D97-AF65-F5344CB8AC3E}">
        <p14:creationId xmlns:p14="http://schemas.microsoft.com/office/powerpoint/2010/main" val="300052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3050"/>
            <a:ext cx="3008313" cy="1162050"/>
          </a:xfrm>
        </p:spPr>
        <p:txBody>
          <a:bodyPr anchor="b"/>
          <a:lstStyle>
            <a:lvl1pPr algn="l">
              <a:defRPr sz="2000" b="1">
                <a:solidFill>
                  <a:schemeClr val="accent6"/>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5"/>
          <p:cNvSpPr>
            <a:spLocks noGrp="1" noChangeArrowheads="1"/>
          </p:cNvSpPr>
          <p:nvPr>
            <p:ph type="dt" sz="half" idx="10"/>
          </p:nvPr>
        </p:nvSpPr>
        <p:spPr/>
        <p:txBody>
          <a:bodyPr/>
          <a:lstStyle>
            <a:lvl1pPr>
              <a:defRPr/>
            </a:lvl1pPr>
          </a:lstStyle>
          <a:p>
            <a:pPr>
              <a:defRPr/>
            </a:pPr>
            <a:endParaRPr lang="en-GB"/>
          </a:p>
        </p:txBody>
      </p:sp>
      <p:sp>
        <p:nvSpPr>
          <p:cNvPr id="7" name="Footer Placeholder 6"/>
          <p:cNvSpPr>
            <a:spLocks noGrp="1" noChangeArrowheads="1"/>
          </p:cNvSpPr>
          <p:nvPr>
            <p:ph type="ftr" sz="quarter" idx="11"/>
          </p:nvPr>
        </p:nvSpPr>
        <p:spPr/>
        <p:txBody>
          <a:bodyPr/>
          <a:lstStyle>
            <a:lvl1pPr>
              <a:defRPr/>
            </a:lvl1pPr>
          </a:lstStyle>
          <a:p>
            <a:pPr>
              <a:defRPr/>
            </a:pPr>
            <a:endParaRPr lang="en-GB"/>
          </a:p>
        </p:txBody>
      </p:sp>
      <p:sp>
        <p:nvSpPr>
          <p:cNvPr id="8" name="Slide Number Placeholder 7"/>
          <p:cNvSpPr>
            <a:spLocks noGrp="1" noChangeArrowheads="1"/>
          </p:cNvSpPr>
          <p:nvPr>
            <p:ph type="sldNum" sz="quarter" idx="12"/>
          </p:nvPr>
        </p:nvSpPr>
        <p:spPr/>
        <p:txBody>
          <a:bodyPr/>
          <a:lstStyle>
            <a:lvl1pPr>
              <a:defRPr/>
            </a:lvl1pPr>
          </a:lstStyle>
          <a:p>
            <a:fld id="{9B52B785-1FD0-4D50-8C70-6C41991D532E}" type="slidenum">
              <a:rPr lang="en-GB" altLang="en-US"/>
              <a:pPr/>
              <a:t>‹#›</a:t>
            </a:fld>
            <a:endParaRPr lang="en-GB" altLang="en-US"/>
          </a:p>
        </p:txBody>
      </p:sp>
    </p:spTree>
    <p:extLst>
      <p:ext uri="{BB962C8B-B14F-4D97-AF65-F5344CB8AC3E}">
        <p14:creationId xmlns:p14="http://schemas.microsoft.com/office/powerpoint/2010/main" val="265775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6"/>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2169AF2-1B4A-452A-8595-3966C0DA97D2}" type="slidenum">
              <a:rPr lang="en-GB" altLang="en-US"/>
              <a:pPr/>
              <a:t>‹#›</a:t>
            </a:fld>
            <a:endParaRPr lang="en-GB" altLang="en-US"/>
          </a:p>
        </p:txBody>
      </p:sp>
    </p:spTree>
    <p:extLst>
      <p:ext uri="{BB962C8B-B14F-4D97-AF65-F5344CB8AC3E}">
        <p14:creationId xmlns:p14="http://schemas.microsoft.com/office/powerpoint/2010/main" val="10064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9ECF0CB-C0ED-435A-BF0A-302B9A8CE36F}" type="slidenum">
              <a:rPr lang="en-GB" altLang="en-US"/>
              <a:pPr/>
              <a:t>‹#›</a:t>
            </a:fld>
            <a:endParaRPr lang="en-GB" altLang="en-US"/>
          </a:p>
        </p:txBody>
      </p:sp>
      <p:pic>
        <p:nvPicPr>
          <p:cNvPr id="1031" name="Picture 7" descr="transport-scotland-ppoint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urbantransportgroup.org/system/files/general-docs/Urban%20Transport%20Group%20-%20What%27s%20driving%20bus%20patronage%20change%20FINAL_0.pdf" TargetMode="External"/><Relationship Id="rId2" Type="http://schemas.openxmlformats.org/officeDocument/2006/relationships/hyperlink" Target="https://www.imperial.ac.uk/media/imperial-college/research-centres-and-groups/centre-for-transport-studies/rtsc/The-Identification-and-Management-of-Bus-Priority-Schemes---RTSC-April-2017_ISBN-978-1-5262-0693-0.pdf" TargetMode="External"/><Relationship Id="rId1" Type="http://schemas.openxmlformats.org/officeDocument/2006/relationships/slideLayout" Target="../slideLayouts/slideLayout2.xml"/><Relationship Id="rId5" Type="http://schemas.openxmlformats.org/officeDocument/2006/relationships/hyperlink" Target="https://www.uitp.org/sites/default/files/cck-focus-papers-files/BHLS_COST_final_report_October2011.pdf" TargetMode="External"/><Relationship Id="rId4" Type="http://schemas.openxmlformats.org/officeDocument/2006/relationships/hyperlink" Target="https://busconnects.i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a:defRPr/>
            </a:pPr>
            <a:r>
              <a:rPr lang="en-US" b="1" smtClean="0"/>
              <a:t>Bus Priority: Best Practice</a:t>
            </a:r>
          </a:p>
        </p:txBody>
      </p:sp>
      <p:sp>
        <p:nvSpPr>
          <p:cNvPr id="10243" name="Subtitle 2"/>
          <p:cNvSpPr>
            <a:spLocks noGrp="1"/>
          </p:cNvSpPr>
          <p:nvPr>
            <p:ph type="subTitle" idx="1"/>
          </p:nvPr>
        </p:nvSpPr>
        <p:spPr>
          <a:xfrm>
            <a:off x="1371600" y="3886200"/>
            <a:ext cx="6624000" cy="1752600"/>
          </a:xfrm>
        </p:spPr>
        <p:txBody>
          <a:bodyPr/>
          <a:lstStyle/>
          <a:p>
            <a:pPr>
              <a:defRPr/>
            </a:pPr>
            <a:r>
              <a:rPr lang="en-US" smtClean="0"/>
              <a:t>A summary of bus priority initiatives in the UK and internationally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Integrated, partnership-based approaches: Scotland</a:t>
            </a:r>
            <a:endParaRPr lang="en-GB"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3170049"/>
              </p:ext>
            </p:extLst>
          </p:nvPr>
        </p:nvGraphicFramePr>
        <p:xfrm>
          <a:off x="251520" y="1700808"/>
          <a:ext cx="8712969" cy="3337684"/>
        </p:xfrm>
        <a:graphic>
          <a:graphicData uri="http://schemas.openxmlformats.org/drawingml/2006/table">
            <a:tbl>
              <a:tblPr firstRow="1" bandRow="1">
                <a:tableStyleId>{5C22544A-7EE6-4342-B048-85BDC9FD1C3A}</a:tableStyleId>
              </a:tblPr>
              <a:tblGrid>
                <a:gridCol w="1020670">
                  <a:extLst>
                    <a:ext uri="{9D8B030D-6E8A-4147-A177-3AD203B41FA5}">
                      <a16:colId xmlns:a16="http://schemas.microsoft.com/office/drawing/2014/main" val="4058590343"/>
                    </a:ext>
                  </a:extLst>
                </a:gridCol>
                <a:gridCol w="1715634">
                  <a:extLst>
                    <a:ext uri="{9D8B030D-6E8A-4147-A177-3AD203B41FA5}">
                      <a16:colId xmlns:a16="http://schemas.microsoft.com/office/drawing/2014/main" val="1154590183"/>
                    </a:ext>
                  </a:extLst>
                </a:gridCol>
                <a:gridCol w="3600400">
                  <a:extLst>
                    <a:ext uri="{9D8B030D-6E8A-4147-A177-3AD203B41FA5}">
                      <a16:colId xmlns:a16="http://schemas.microsoft.com/office/drawing/2014/main" val="3785132534"/>
                    </a:ext>
                  </a:extLst>
                </a:gridCol>
                <a:gridCol w="2376265">
                  <a:extLst>
                    <a:ext uri="{9D8B030D-6E8A-4147-A177-3AD203B41FA5}">
                      <a16:colId xmlns:a16="http://schemas.microsoft.com/office/drawing/2014/main" val="4229216979"/>
                    </a:ext>
                  </a:extLst>
                </a:gridCol>
              </a:tblGrid>
              <a:tr h="216024">
                <a:tc>
                  <a:txBody>
                    <a:bodyPr/>
                    <a:lstStyle/>
                    <a:p>
                      <a:pPr algn="l" fontAlgn="b"/>
                      <a:r>
                        <a:rPr lang="en-GB" sz="1200" b="1" i="0" u="none" strike="noStrike" smtClean="0">
                          <a:solidFill>
                            <a:srgbClr val="000000"/>
                          </a:solidFill>
                          <a:effectLst/>
                          <a:latin typeface="Calibri" panose="020F0502020204030204" pitchFamily="34" charset="0"/>
                        </a:rPr>
                        <a:t>Partnership</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Partners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1" i="0" u="none" strike="noStrike" smtClean="0">
                          <a:solidFill>
                            <a:srgbClr val="000000"/>
                          </a:solidFill>
                          <a:effectLst/>
                          <a:latin typeface="Calibri" panose="020F0502020204030204" pitchFamily="34" charset="0"/>
                        </a:rPr>
                        <a:t>Bus service improvement measures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Benefits &amp; future</a:t>
                      </a:r>
                      <a:r>
                        <a:rPr lang="en-GB" sz="1200" b="1" i="0" u="none" strike="noStrike" baseline="0" smtClean="0">
                          <a:solidFill>
                            <a:srgbClr val="000000"/>
                          </a:solidFill>
                          <a:effectLst/>
                          <a:latin typeface="Calibri" panose="020F0502020204030204" pitchFamily="34" charset="0"/>
                        </a:rPr>
                        <a:t> developments</a:t>
                      </a:r>
                      <a:endParaRPr lang="en-GB" sz="12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0510919"/>
                  </a:ext>
                </a:extLst>
              </a:tr>
              <a:tr h="370840">
                <a:tc>
                  <a:txBody>
                    <a:bodyPr/>
                    <a:lstStyle/>
                    <a:p>
                      <a:pPr algn="l" fontAlgn="t"/>
                      <a:r>
                        <a:rPr lang="en-GB" sz="1200" b="1" i="0" u="none" strike="noStrike" smtClean="0">
                          <a:solidFill>
                            <a:srgbClr val="000000"/>
                          </a:solidFill>
                          <a:effectLst/>
                          <a:latin typeface="Calibri" panose="020F0502020204030204" pitchFamily="34" charset="0"/>
                        </a:rPr>
                        <a:t>North East </a:t>
                      </a:r>
                      <a:r>
                        <a:rPr lang="en-GB" sz="1200" b="1" i="0" u="none" strike="noStrike">
                          <a:solidFill>
                            <a:srgbClr val="000000"/>
                          </a:solidFill>
                          <a:effectLst/>
                          <a:latin typeface="Calibri" panose="020F0502020204030204" pitchFamily="34" charset="0"/>
                        </a:rPr>
                        <a:t>Scotland Bus Alliance</a:t>
                      </a:r>
                    </a:p>
                  </a:txBody>
                  <a:tcPr marL="6350" marR="6350" marT="6350" marB="0"/>
                </a:tc>
                <a:tc>
                  <a:txBody>
                    <a:bodyPr/>
                    <a:lstStyle/>
                    <a:p>
                      <a:pPr algn="l" fontAlgn="t"/>
                      <a:r>
                        <a:rPr lang="en-GB" sz="1200" b="0" i="0" u="none" strike="noStrike" smtClean="0">
                          <a:solidFill>
                            <a:srgbClr val="000000"/>
                          </a:solidFill>
                          <a:effectLst/>
                          <a:latin typeface="Calibri" panose="020F0502020204030204" pitchFamily="34" charset="0"/>
                        </a:rPr>
                        <a:t>Nestrans,</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Aberdeen </a:t>
                      </a:r>
                      <a:r>
                        <a:rPr lang="en-GB" sz="1200" b="0" i="0" u="none" strike="noStrike">
                          <a:solidFill>
                            <a:srgbClr val="000000"/>
                          </a:solidFill>
                          <a:effectLst/>
                          <a:latin typeface="Calibri" panose="020F0502020204030204" pitchFamily="34" charset="0"/>
                        </a:rPr>
                        <a:t>City </a:t>
                      </a:r>
                      <a:r>
                        <a:rPr lang="en-GB" sz="1200" b="0" i="0" u="none" strike="noStrike" smtClean="0">
                          <a:solidFill>
                            <a:srgbClr val="000000"/>
                          </a:solidFill>
                          <a:effectLst/>
                          <a:latin typeface="Calibri" panose="020F0502020204030204" pitchFamily="34" charset="0"/>
                        </a:rPr>
                        <a:t>Council, Aberdeenshire Council, First Aberdeen,</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smtClean="0">
                          <a:solidFill>
                            <a:srgbClr val="000000"/>
                          </a:solidFill>
                          <a:effectLst/>
                          <a:latin typeface="Calibri" panose="020F0502020204030204" pitchFamily="34" charset="0"/>
                        </a:rPr>
                        <a:t>Stagecoach, Bains </a:t>
                      </a:r>
                      <a:r>
                        <a:rPr lang="en-GB" sz="1200" b="0" i="0" u="none" strike="noStrike">
                          <a:solidFill>
                            <a:srgbClr val="000000"/>
                          </a:solidFill>
                          <a:effectLst/>
                          <a:latin typeface="Calibri" panose="020F0502020204030204" pitchFamily="34" charset="0"/>
                        </a:rPr>
                        <a:t>Coaches</a:t>
                      </a:r>
                    </a:p>
                  </a:txBody>
                  <a:tcPr marL="6350" marR="6350" marT="6350" marB="0"/>
                </a:tc>
                <a:tc>
                  <a:txBody>
                    <a:bodyPr/>
                    <a:lstStyle/>
                    <a:p>
                      <a:pPr marL="171450" indent="-171450" algn="l" fontAlgn="t">
                        <a:buFont typeface="Arial" panose="020B0604020202020204" pitchFamily="34" charset="0"/>
                        <a:buChar char="•"/>
                      </a:pPr>
                      <a:r>
                        <a:rPr lang="en-GB" sz="1200" b="0" i="0" u="none" strike="noStrike">
                          <a:solidFill>
                            <a:srgbClr val="000000"/>
                          </a:solidFill>
                          <a:effectLst/>
                          <a:latin typeface="Calibri" panose="020F0502020204030204" pitchFamily="34" charset="0"/>
                        </a:rPr>
                        <a:t>Bus Alliance Quality Partnership Agreement  signed in August </a:t>
                      </a:r>
                      <a:r>
                        <a:rPr lang="en-GB" sz="1200" b="0" i="0" u="none" strike="noStrike" smtClean="0">
                          <a:solidFill>
                            <a:srgbClr val="000000"/>
                          </a:solidFill>
                          <a:effectLst/>
                          <a:latin typeface="Calibri" panose="020F0502020204030204" pitchFamily="34" charset="0"/>
                        </a:rPr>
                        <a:t>2018</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Priority corridors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accessibility of buses,</a:t>
                      </a:r>
                      <a:r>
                        <a:rPr lang="en-GB" sz="1200" b="0" i="0" u="none" strike="noStrike" baseline="0" smtClean="0">
                          <a:solidFill>
                            <a:srgbClr val="000000"/>
                          </a:solidFill>
                          <a:effectLst/>
                          <a:latin typeface="Calibri" panose="020F0502020204030204" pitchFamily="34" charset="0"/>
                        </a:rPr>
                        <a:t> shelters, bus stops</a:t>
                      </a:r>
                      <a:endParaRPr lang="en-GB" sz="1200" b="0" i="0" u="none" strike="noStrike"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Interachange with other transport</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Further development of the GrassHOPPER ticketing product, smart and contactless capabilities, including capping and mobile technology</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real-time information</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Park &amp; ride promotional campaign</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0" indent="0" algn="l" fontAlgn="t">
                        <a:buFont typeface="Arial" panose="020B0604020202020204" pitchFamily="34" charset="0"/>
                        <a:buNone/>
                      </a:pPr>
                      <a:r>
                        <a:rPr lang="en-GB" sz="1200" b="0" i="0" u="none" strike="noStrike" smtClean="0">
                          <a:solidFill>
                            <a:srgbClr val="000000"/>
                          </a:solidFill>
                          <a:effectLst/>
                          <a:latin typeface="Calibri" panose="020F0502020204030204" pitchFamily="34" charset="0"/>
                        </a:rPr>
                        <a:t>Region-Wide </a:t>
                      </a:r>
                      <a:r>
                        <a:rPr lang="en-GB" sz="1200" b="0" i="0" u="none" strike="noStrike">
                          <a:solidFill>
                            <a:srgbClr val="000000"/>
                          </a:solidFill>
                          <a:effectLst/>
                          <a:latin typeface="Calibri" panose="020F0502020204030204" pitchFamily="34" charset="0"/>
                        </a:rPr>
                        <a:t>Bus Action Plan, </a:t>
                      </a:r>
                      <a:r>
                        <a:rPr lang="en-GB" sz="1200" b="0" i="0" u="none" strike="noStrike" smtClean="0">
                          <a:solidFill>
                            <a:srgbClr val="000000"/>
                          </a:solidFill>
                          <a:effectLst/>
                          <a:latin typeface="Calibri" panose="020F0502020204030204" pitchFamily="34" charset="0"/>
                        </a:rPr>
                        <a:t>targeting </a:t>
                      </a:r>
                      <a:r>
                        <a:rPr lang="en-GB" sz="1200" b="0" i="0" u="none" strike="noStrike">
                          <a:solidFill>
                            <a:srgbClr val="000000"/>
                          </a:solidFill>
                          <a:effectLst/>
                          <a:latin typeface="Calibri" panose="020F0502020204030204" pitchFamily="34" charset="0"/>
                        </a:rPr>
                        <a:t>the </a:t>
                      </a:r>
                      <a:r>
                        <a:rPr lang="en-GB" sz="1200" b="0" i="0" u="none" strike="noStrike" smtClean="0">
                          <a:solidFill>
                            <a:srgbClr val="000000"/>
                          </a:solidFill>
                          <a:effectLst/>
                          <a:latin typeface="Calibri" panose="020F0502020204030204" pitchFamily="34" charset="0"/>
                        </a:rPr>
                        <a:t>following</a:t>
                      </a:r>
                      <a:r>
                        <a:rPr lang="en-GB" sz="1200" b="0" i="0" u="none" strike="noStrike" baseline="0" smtClean="0">
                          <a:solidFill>
                            <a:srgbClr val="000000"/>
                          </a:solidFill>
                          <a:effectLst/>
                          <a:latin typeface="Calibri" panose="020F0502020204030204" pitchFamily="34" charset="0"/>
                        </a:rPr>
                        <a:t> benefits: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Increased proportion of people travelling by bus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performance of bus services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customer satisfaction</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Reduce emissions,</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contributing to improved local air quality and reduced carbon emissions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access for all</a:t>
                      </a: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4793981"/>
                  </a:ext>
                </a:extLst>
              </a:tr>
              <a:tr h="1101938">
                <a:tc>
                  <a:txBody>
                    <a:bodyPr/>
                    <a:lstStyle/>
                    <a:p>
                      <a:pPr algn="l" fontAlgn="t"/>
                      <a:r>
                        <a:rPr lang="en-GB" sz="1200" b="1" i="0" u="none" strike="noStrike" smtClean="0">
                          <a:solidFill>
                            <a:srgbClr val="000000"/>
                          </a:solidFill>
                          <a:effectLst/>
                          <a:latin typeface="Calibri" panose="020F0502020204030204" pitchFamily="34" charset="0"/>
                        </a:rPr>
                        <a:t>East Lothian by Bus (campaign and informal partnership)</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0" i="0" u="none" strike="noStrike" smtClean="0">
                          <a:solidFill>
                            <a:srgbClr val="000000"/>
                          </a:solidFill>
                          <a:effectLst/>
                          <a:latin typeface="Calibri" panose="020F0502020204030204" pitchFamily="34" charset="0"/>
                        </a:rPr>
                        <a:t>East Lothian Council,</a:t>
                      </a:r>
                      <a:r>
                        <a:rPr lang="en-GB" sz="1200" b="0" i="0" u="none" strike="noStrike" baseline="0" smtClean="0">
                          <a:solidFill>
                            <a:srgbClr val="000000"/>
                          </a:solidFill>
                          <a:effectLst/>
                          <a:latin typeface="Calibri" panose="020F0502020204030204" pitchFamily="34" charset="0"/>
                        </a:rPr>
                        <a:t> Borders Buses, Lothian Buses, Eve, Prentice of Haddington, Rural East Lothian Bus Users, Bus Users UK</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Passenger Charter</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Integrated working and timetabling</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Wi-Fi on buses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One Ticket:</a:t>
                      </a:r>
                      <a:r>
                        <a:rPr lang="en-GB" sz="1200" b="0" i="0" u="none" strike="noStrike" baseline="0" smtClean="0">
                          <a:solidFill>
                            <a:srgbClr val="000000"/>
                          </a:solidFill>
                          <a:effectLst/>
                          <a:latin typeface="Calibri" panose="020F0502020204030204" pitchFamily="34" charset="0"/>
                        </a:rPr>
                        <a:t> single season ticket</a:t>
                      </a:r>
                      <a:r>
                        <a:rPr lang="en-GB" sz="1200" b="0" i="0" u="none" strike="noStrike" smtClean="0">
                          <a:solidFill>
                            <a:srgbClr val="000000"/>
                          </a:solidFill>
                          <a:effectLst/>
                          <a:latin typeface="Calibri" panose="020F0502020204030204" pitchFamily="34" charset="0"/>
                        </a:rPr>
                        <a:t> across bus operators and rail</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Joined-up marketing campaign</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Increased patronage</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Reduced cars on roads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Reduced fares</a:t>
                      </a:r>
                    </a:p>
                    <a:p>
                      <a:pPr marL="171450" indent="-171450" algn="l" fontAlgn="t">
                        <a:buFont typeface="Arial" panose="020B0604020202020204" pitchFamily="34" charset="0"/>
                        <a:buChar char="•"/>
                      </a:pP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27043112"/>
                  </a:ext>
                </a:extLst>
              </a:tr>
            </a:tbl>
          </a:graphicData>
        </a:graphic>
      </p:graphicFrame>
    </p:spTree>
    <p:extLst>
      <p:ext uri="{BB962C8B-B14F-4D97-AF65-F5344CB8AC3E}">
        <p14:creationId xmlns:p14="http://schemas.microsoft.com/office/powerpoint/2010/main" val="357570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Integrated, partnership-based approaches: other UK</a:t>
            </a:r>
            <a:endParaRPr lang="en-GB"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3351557"/>
              </p:ext>
            </p:extLst>
          </p:nvPr>
        </p:nvGraphicFramePr>
        <p:xfrm>
          <a:off x="251520" y="1700808"/>
          <a:ext cx="8640962" cy="4624194"/>
        </p:xfrm>
        <a:graphic>
          <a:graphicData uri="http://schemas.openxmlformats.org/drawingml/2006/table">
            <a:tbl>
              <a:tblPr firstRow="1" bandRow="1">
                <a:tableStyleId>{5C22544A-7EE6-4342-B048-85BDC9FD1C3A}</a:tableStyleId>
              </a:tblPr>
              <a:tblGrid>
                <a:gridCol w="1230446">
                  <a:extLst>
                    <a:ext uri="{9D8B030D-6E8A-4147-A177-3AD203B41FA5}">
                      <a16:colId xmlns:a16="http://schemas.microsoft.com/office/drawing/2014/main" val="4058590343"/>
                    </a:ext>
                  </a:extLst>
                </a:gridCol>
                <a:gridCol w="1325096">
                  <a:extLst>
                    <a:ext uri="{9D8B030D-6E8A-4147-A177-3AD203B41FA5}">
                      <a16:colId xmlns:a16="http://schemas.microsoft.com/office/drawing/2014/main" val="3785132534"/>
                    </a:ext>
                  </a:extLst>
                </a:gridCol>
                <a:gridCol w="3042710">
                  <a:extLst>
                    <a:ext uri="{9D8B030D-6E8A-4147-A177-3AD203B41FA5}">
                      <a16:colId xmlns:a16="http://schemas.microsoft.com/office/drawing/2014/main" val="1821849517"/>
                    </a:ext>
                  </a:extLst>
                </a:gridCol>
                <a:gridCol w="3042710">
                  <a:extLst>
                    <a:ext uri="{9D8B030D-6E8A-4147-A177-3AD203B41FA5}">
                      <a16:colId xmlns:a16="http://schemas.microsoft.com/office/drawing/2014/main" val="4229216979"/>
                    </a:ext>
                  </a:extLst>
                </a:gridCol>
              </a:tblGrid>
              <a:tr h="216024">
                <a:tc>
                  <a:txBody>
                    <a:bodyPr/>
                    <a:lstStyle/>
                    <a:p>
                      <a:pPr algn="l" fontAlgn="b"/>
                      <a:r>
                        <a:rPr lang="en-GB" sz="1200" b="1" i="0" u="none" strike="noStrike" smtClean="0">
                          <a:solidFill>
                            <a:srgbClr val="000000"/>
                          </a:solidFill>
                          <a:effectLst/>
                          <a:latin typeface="Calibri" panose="020F0502020204030204" pitchFamily="34" charset="0"/>
                        </a:rPr>
                        <a:t>Partnership</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1" i="0" u="none" strike="noStrike">
                          <a:solidFill>
                            <a:srgbClr val="000000"/>
                          </a:solidFill>
                          <a:effectLst/>
                          <a:latin typeface="Calibri" panose="020F0502020204030204" pitchFamily="34" charset="0"/>
                        </a:rPr>
                        <a:t>Partners</a:t>
                      </a:r>
                    </a:p>
                  </a:txBody>
                  <a:tcPr marL="6350" marR="6350" marT="6350"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1" i="0" u="none" strike="noStrike" smtClean="0">
                          <a:solidFill>
                            <a:srgbClr val="000000"/>
                          </a:solidFill>
                          <a:effectLst/>
                          <a:latin typeface="Calibri" panose="020F0502020204030204" pitchFamily="34" charset="0"/>
                        </a:rPr>
                        <a:t>Bus service improvement measures</a:t>
                      </a: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Benefits &amp; future</a:t>
                      </a:r>
                      <a:r>
                        <a:rPr lang="en-GB" sz="1200" b="1" i="0" u="none" strike="noStrike" baseline="0" smtClean="0">
                          <a:solidFill>
                            <a:srgbClr val="000000"/>
                          </a:solidFill>
                          <a:effectLst/>
                          <a:latin typeface="Calibri" panose="020F0502020204030204" pitchFamily="34" charset="0"/>
                        </a:rPr>
                        <a:t> developments</a:t>
                      </a:r>
                      <a:endParaRPr lang="en-GB" sz="12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0510919"/>
                  </a:ext>
                </a:extLst>
              </a:tr>
              <a:tr h="370840">
                <a:tc>
                  <a:txBody>
                    <a:bodyPr/>
                    <a:lstStyle/>
                    <a:p>
                      <a:pPr algn="l" fontAlgn="t"/>
                      <a:r>
                        <a:rPr lang="en-GB" sz="1200" b="1" i="0" u="none" strike="noStrike">
                          <a:solidFill>
                            <a:srgbClr val="000000"/>
                          </a:solidFill>
                          <a:effectLst/>
                          <a:latin typeface="Calibri" panose="020F0502020204030204" pitchFamily="34" charset="0"/>
                        </a:rPr>
                        <a:t>Liverpool City Region Bus Alliance</a:t>
                      </a:r>
                    </a:p>
                  </a:txBody>
                  <a:tcPr marL="6350" marR="6350" marT="6350" marB="0"/>
                </a:tc>
                <a:tc>
                  <a:txBody>
                    <a:bodyPr/>
                    <a:lstStyle/>
                    <a:p>
                      <a:pPr algn="l" fontAlgn="t"/>
                      <a:r>
                        <a:rPr lang="en-GB" sz="1200" b="0" i="0" u="none" strike="noStrike">
                          <a:solidFill>
                            <a:srgbClr val="000000"/>
                          </a:solidFill>
                          <a:effectLst/>
                          <a:latin typeface="Calibri" panose="020F0502020204030204" pitchFamily="34" charset="0"/>
                        </a:rPr>
                        <a:t>Liverpool City Region, Mersey Travel,  Arriva, Stagecoach</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Free-to-use </a:t>
                      </a:r>
                      <a:r>
                        <a:rPr lang="en-GB" sz="1200" b="0" i="0" u="none" strike="noStrike">
                          <a:solidFill>
                            <a:srgbClr val="000000"/>
                          </a:solidFill>
                          <a:effectLst/>
                          <a:latin typeface="Calibri" panose="020F0502020204030204" pitchFamily="34" charset="0"/>
                        </a:rPr>
                        <a:t>Wi-Fi and USB charging </a:t>
                      </a:r>
                      <a:r>
                        <a:rPr lang="en-GB" sz="1200" b="0" i="0" u="none" strike="noStrike" smtClean="0">
                          <a:solidFill>
                            <a:srgbClr val="000000"/>
                          </a:solidFill>
                          <a:effectLst/>
                          <a:latin typeface="Calibri" panose="020F0502020204030204" pitchFamily="34" charset="0"/>
                        </a:rPr>
                        <a:t>points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Investment in traffic signals, bus stops &amp; junctions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70</a:t>
                      </a:r>
                      <a:r>
                        <a:rPr lang="en-GB" sz="1200" b="0" i="0" u="none" strike="noStrike">
                          <a:solidFill>
                            <a:srgbClr val="000000"/>
                          </a:solidFill>
                          <a:effectLst/>
                          <a:latin typeface="Calibri" panose="020F0502020204030204" pitchFamily="34" charset="0"/>
                        </a:rPr>
                        <a:t>% fleet Lower emission </a:t>
                      </a:r>
                      <a:r>
                        <a:rPr lang="en-GB" sz="1200" b="0" i="0" u="none" strike="noStrike" smtClean="0">
                          <a:solidFill>
                            <a:srgbClr val="000000"/>
                          </a:solidFill>
                          <a:effectLst/>
                          <a:latin typeface="Calibri" panose="020F0502020204030204" pitchFamily="34" charset="0"/>
                        </a:rPr>
                        <a:t>buses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Smarter ticketing</a:t>
                      </a:r>
                      <a:r>
                        <a:rPr lang="en-GB" sz="1200" b="0" i="0" u="none" strike="noStrike" baseline="0" smtClean="0">
                          <a:solidFill>
                            <a:srgbClr val="000000"/>
                          </a:solidFill>
                          <a:effectLst/>
                          <a:latin typeface="Calibri" panose="020F0502020204030204" pitchFamily="34" charset="0"/>
                        </a:rPr>
                        <a:t> &amp; </a:t>
                      </a:r>
                      <a:r>
                        <a:rPr lang="en-GB" sz="1200" b="0" i="0" u="none" strike="noStrike" smtClean="0">
                          <a:solidFill>
                            <a:srgbClr val="000000"/>
                          </a:solidFill>
                          <a:effectLst/>
                          <a:latin typeface="Calibri" panose="020F0502020204030204" pitchFamily="34" charset="0"/>
                        </a:rPr>
                        <a:t>simpler </a:t>
                      </a:r>
                      <a:r>
                        <a:rPr lang="en-GB" sz="1200" b="0" i="0" u="none" strike="noStrike">
                          <a:solidFill>
                            <a:srgbClr val="000000"/>
                          </a:solidFill>
                          <a:effectLst/>
                          <a:latin typeface="Calibri" panose="020F0502020204030204" pitchFamily="34" charset="0"/>
                        </a:rPr>
                        <a:t>fare </a:t>
                      </a:r>
                      <a:r>
                        <a:rPr lang="en-GB" sz="1200" b="0" i="0" u="none" strike="noStrike" smtClean="0">
                          <a:solidFill>
                            <a:srgbClr val="000000"/>
                          </a:solidFill>
                          <a:effectLst/>
                          <a:latin typeface="Calibri" panose="020F0502020204030204" pitchFamily="34" charset="0"/>
                        </a:rPr>
                        <a:t>structure</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Scrapping </a:t>
                      </a:r>
                      <a:r>
                        <a:rPr lang="en-GB" sz="1200" b="0" i="0" u="none" strike="noStrike">
                          <a:solidFill>
                            <a:srgbClr val="000000"/>
                          </a:solidFill>
                          <a:effectLst/>
                          <a:latin typeface="Calibri" panose="020F0502020204030204" pitchFamily="34" charset="0"/>
                        </a:rPr>
                        <a:t>of zonal </a:t>
                      </a:r>
                      <a:r>
                        <a:rPr lang="en-GB" sz="1200" b="0" i="0" u="none" strike="noStrike" smtClean="0">
                          <a:solidFill>
                            <a:srgbClr val="000000"/>
                          </a:solidFill>
                          <a:effectLst/>
                          <a:latin typeface="Calibri" panose="020F0502020204030204" pitchFamily="34" charset="0"/>
                        </a:rPr>
                        <a:t>fares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Better</a:t>
                      </a:r>
                      <a:r>
                        <a:rPr lang="en-GB" sz="1200" b="0" i="0" u="none" strike="noStrike" baseline="0" smtClean="0">
                          <a:solidFill>
                            <a:srgbClr val="000000"/>
                          </a:solidFill>
                          <a:effectLst/>
                          <a:latin typeface="Calibri" panose="020F0502020204030204" pitchFamily="34" charset="0"/>
                        </a:rPr>
                        <a:t> deal for yong people</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Operator </a:t>
                      </a:r>
                      <a:r>
                        <a:rPr lang="en-GB" sz="1200" b="0" i="0" u="none" strike="noStrike">
                          <a:solidFill>
                            <a:srgbClr val="000000"/>
                          </a:solidFill>
                          <a:effectLst/>
                          <a:latin typeface="Calibri" panose="020F0502020204030204" pitchFamily="34" charset="0"/>
                        </a:rPr>
                        <a:t>flat fare structures </a:t>
                      </a:r>
                      <a:r>
                        <a:rPr lang="en-GB" sz="1200" b="0" i="0" u="none" strike="noStrike" smtClean="0">
                          <a:solidFill>
                            <a:srgbClr val="000000"/>
                          </a:solidFill>
                          <a:effectLst/>
                          <a:latin typeface="Calibri" panose="020F0502020204030204" pitchFamily="34" charset="0"/>
                        </a:rPr>
                        <a:t>introduced</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Patronage </a:t>
                      </a:r>
                      <a:r>
                        <a:rPr lang="en-GB" sz="1200" b="0" i="0" u="none" strike="noStrike">
                          <a:solidFill>
                            <a:srgbClr val="000000"/>
                          </a:solidFill>
                          <a:effectLst/>
                          <a:latin typeface="Calibri" panose="020F0502020204030204" pitchFamily="34" charset="0"/>
                        </a:rPr>
                        <a:t>up by </a:t>
                      </a:r>
                      <a:r>
                        <a:rPr lang="en-GB" sz="1200" b="0" i="0" u="none" strike="noStrike" smtClean="0">
                          <a:solidFill>
                            <a:srgbClr val="000000"/>
                          </a:solidFill>
                          <a:effectLst/>
                          <a:latin typeface="Calibri" panose="020F0502020204030204" pitchFamily="34" charset="0"/>
                        </a:rPr>
                        <a:t>16% and congestion </a:t>
                      </a:r>
                      <a:r>
                        <a:rPr lang="en-GB" sz="1200" b="0" i="0" u="none" strike="noStrike">
                          <a:solidFill>
                            <a:srgbClr val="000000"/>
                          </a:solidFill>
                          <a:effectLst/>
                          <a:latin typeface="Calibri" panose="020F0502020204030204" pitchFamily="34" charset="0"/>
                        </a:rPr>
                        <a:t>tackled </a:t>
                      </a:r>
                      <a:endParaRPr lang="en-GB" sz="1200" b="0" i="0" u="none" strike="noStrike"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142% growth in young people’s journeys</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Bus satisfaction levels up to </a:t>
                      </a:r>
                      <a:r>
                        <a:rPr lang="en-GB" sz="1200" b="0" i="0" u="none" strike="noStrike" smtClean="0">
                          <a:solidFill>
                            <a:srgbClr val="000000"/>
                          </a:solidFill>
                          <a:effectLst/>
                          <a:latin typeface="Calibri" panose="020F0502020204030204" pitchFamily="34" charset="0"/>
                        </a:rPr>
                        <a:t>91%</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Improvements so far seen as insufficient by Mayor and Council.  Looking at franchising,</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to further improve the bus offer and reduce congestion</a:t>
                      </a:r>
                    </a:p>
                    <a:p>
                      <a:pPr algn="l" fontAlgn="t"/>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4793981"/>
                  </a:ext>
                </a:extLst>
              </a:tr>
              <a:tr h="1509226">
                <a:tc>
                  <a:txBody>
                    <a:bodyPr/>
                    <a:lstStyle/>
                    <a:p>
                      <a:pPr algn="l" fontAlgn="t"/>
                      <a:r>
                        <a:rPr lang="en-GB" sz="1200" b="1" i="0" u="none" strike="noStrike">
                          <a:solidFill>
                            <a:srgbClr val="000000"/>
                          </a:solidFill>
                          <a:effectLst/>
                          <a:latin typeface="Calibri" panose="020F0502020204030204" pitchFamily="34" charset="0"/>
                        </a:rPr>
                        <a:t>Greater Manchester Bus Consortium "OneBus"</a:t>
                      </a:r>
                    </a:p>
                  </a:txBody>
                  <a:tcPr marL="6350" marR="6350" marT="6350" marB="0"/>
                </a:tc>
                <a:tc>
                  <a:txBody>
                    <a:bodyPr/>
                    <a:lstStyle/>
                    <a:p>
                      <a:pPr algn="l" fontAlgn="t"/>
                      <a:r>
                        <a:rPr lang="en-GB" sz="1200" b="0" i="0" u="none" strike="noStrike">
                          <a:solidFill>
                            <a:srgbClr val="000000"/>
                          </a:solidFill>
                          <a:effectLst/>
                          <a:latin typeface="Calibri" panose="020F0502020204030204" pitchFamily="34" charset="0"/>
                        </a:rPr>
                        <a:t>All 18 commercial operators </a:t>
                      </a:r>
                      <a:r>
                        <a:rPr lang="en-GB" sz="1200" b="0" i="0" u="none" strike="noStrike" baseline="0" smtClean="0">
                          <a:solidFill>
                            <a:srgbClr val="000000"/>
                          </a:solidFill>
                          <a:effectLst/>
                          <a:latin typeface="Calibri" panose="020F0502020204030204" pitchFamily="34" charset="0"/>
                        </a:rPr>
                        <a:t> and </a:t>
                      </a:r>
                      <a:r>
                        <a:rPr lang="en-GB" sz="1200" b="0" i="0" u="none" strike="noStrike" smtClean="0">
                          <a:solidFill>
                            <a:srgbClr val="000000"/>
                          </a:solidFill>
                          <a:effectLst/>
                          <a:latin typeface="Calibri" panose="020F0502020204030204" pitchFamily="34" charset="0"/>
                        </a:rPr>
                        <a:t>all </a:t>
                      </a:r>
                      <a:r>
                        <a:rPr lang="en-GB" sz="1200" b="0" i="0" u="none" strike="noStrike">
                          <a:solidFill>
                            <a:srgbClr val="000000"/>
                          </a:solidFill>
                          <a:effectLst/>
                          <a:latin typeface="Calibri" panose="020F0502020204030204" pitchFamily="34" charset="0"/>
                        </a:rPr>
                        <a:t>ten borough councils </a:t>
                      </a:r>
                      <a:br>
                        <a:rPr lang="en-GB" sz="1200" b="0" i="0" u="none" strike="noStrike">
                          <a:solidFill>
                            <a:srgbClr val="000000"/>
                          </a:solidFill>
                          <a:effectLst/>
                          <a:latin typeface="Calibri" panose="020F0502020204030204" pitchFamily="34" charset="0"/>
                        </a:rPr>
                      </a:b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450 </a:t>
                      </a:r>
                      <a:r>
                        <a:rPr lang="en-GB" sz="1200" b="0" i="0" u="none" strike="noStrike">
                          <a:solidFill>
                            <a:srgbClr val="000000"/>
                          </a:solidFill>
                          <a:effectLst/>
                          <a:latin typeface="Calibri" panose="020F0502020204030204" pitchFamily="34" charset="0"/>
                        </a:rPr>
                        <a:t>new low-emission </a:t>
                      </a:r>
                      <a:r>
                        <a:rPr lang="en-GB" sz="1200" b="0" i="0" u="none" strike="noStrike" smtClean="0">
                          <a:solidFill>
                            <a:srgbClr val="000000"/>
                          </a:solidFill>
                          <a:effectLst/>
                          <a:latin typeface="Calibri" panose="020F0502020204030204" pitchFamily="34" charset="0"/>
                        </a:rPr>
                        <a:t>buses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Simplified </a:t>
                      </a:r>
                      <a:r>
                        <a:rPr lang="en-GB" sz="1200" b="0" i="0" u="none" strike="noStrike">
                          <a:solidFill>
                            <a:srgbClr val="000000"/>
                          </a:solidFill>
                          <a:effectLst/>
                          <a:latin typeface="Calibri" panose="020F0502020204030204" pitchFamily="34" charset="0"/>
                        </a:rPr>
                        <a:t>and flexible </a:t>
                      </a:r>
                      <a:r>
                        <a:rPr lang="en-GB" sz="1200" b="0" i="0" u="none" strike="noStrike" smtClean="0">
                          <a:solidFill>
                            <a:srgbClr val="000000"/>
                          </a:solidFill>
                          <a:effectLst/>
                          <a:latin typeface="Calibri" panose="020F0502020204030204" pitchFamily="34" charset="0"/>
                        </a:rPr>
                        <a:t>tickets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Action </a:t>
                      </a:r>
                      <a:r>
                        <a:rPr lang="en-GB" sz="1200" b="0" i="0" u="none" strike="noStrike">
                          <a:solidFill>
                            <a:srgbClr val="000000"/>
                          </a:solidFill>
                          <a:effectLst/>
                          <a:latin typeface="Calibri" panose="020F0502020204030204" pitchFamily="34" charset="0"/>
                        </a:rPr>
                        <a:t>plan to tackle congestion and </a:t>
                      </a:r>
                      <a:r>
                        <a:rPr lang="en-GB" sz="1200" b="0" i="0" u="none" strike="noStrike" smtClean="0">
                          <a:solidFill>
                            <a:srgbClr val="000000"/>
                          </a:solidFill>
                          <a:effectLst/>
                          <a:latin typeface="Calibri" panose="020F0502020204030204" pitchFamily="34" charset="0"/>
                        </a:rPr>
                        <a:t>hotspots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Single </a:t>
                      </a:r>
                      <a:r>
                        <a:rPr lang="en-GB" sz="1200" b="0" i="0" u="none" strike="noStrike">
                          <a:solidFill>
                            <a:srgbClr val="000000"/>
                          </a:solidFill>
                          <a:effectLst/>
                          <a:latin typeface="Calibri" panose="020F0502020204030204" pitchFamily="34" charset="0"/>
                        </a:rPr>
                        <a:t>unified </a:t>
                      </a:r>
                      <a:r>
                        <a:rPr lang="en-GB" sz="1200" b="0" i="0" u="none" strike="noStrike" smtClean="0">
                          <a:solidFill>
                            <a:srgbClr val="000000"/>
                          </a:solidFill>
                          <a:effectLst/>
                          <a:latin typeface="Calibri" panose="020F0502020204030204" pitchFamily="34" charset="0"/>
                        </a:rPr>
                        <a:t>branding</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a:t>
                      </a:r>
                      <a:r>
                        <a:rPr lang="en-GB" sz="1200" b="0" i="0" u="none" strike="noStrike">
                          <a:solidFill>
                            <a:srgbClr val="000000"/>
                          </a:solidFill>
                          <a:effectLst/>
                          <a:latin typeface="Calibri" panose="020F0502020204030204" pitchFamily="34" charset="0"/>
                        </a:rPr>
                        <a:t>integration on bus, tram and </a:t>
                      </a:r>
                      <a:r>
                        <a:rPr lang="en-GB" sz="1200" b="0" i="0" u="none" strike="noStrike" smtClean="0">
                          <a:solidFill>
                            <a:srgbClr val="000000"/>
                          </a:solidFill>
                          <a:effectLst/>
                          <a:latin typeface="Calibri" panose="020F0502020204030204" pitchFamily="34" charset="0"/>
                        </a:rPr>
                        <a:t>train</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WIFI </a:t>
                      </a:r>
                      <a:r>
                        <a:rPr lang="en-GB" sz="1200" b="0" i="0" u="none" strike="noStrike">
                          <a:solidFill>
                            <a:srgbClr val="000000"/>
                          </a:solidFill>
                          <a:effectLst/>
                          <a:latin typeface="Calibri" panose="020F0502020204030204" pitchFamily="34" charset="0"/>
                        </a:rPr>
                        <a:t>and bus </a:t>
                      </a:r>
                      <a:r>
                        <a:rPr lang="en-GB" sz="1200" b="0" i="0" u="none" strike="noStrike" smtClean="0">
                          <a:solidFill>
                            <a:srgbClr val="000000"/>
                          </a:solidFill>
                          <a:effectLst/>
                          <a:latin typeface="Calibri" panose="020F0502020204030204" pitchFamily="34" charset="0"/>
                        </a:rPr>
                        <a:t>upgrades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Co-ordinated </a:t>
                      </a:r>
                      <a:r>
                        <a:rPr lang="en-GB" sz="1200" b="0" i="0" u="none" strike="noStrike">
                          <a:solidFill>
                            <a:srgbClr val="000000"/>
                          </a:solidFill>
                          <a:effectLst/>
                          <a:latin typeface="Calibri" panose="020F0502020204030204" pitchFamily="34" charset="0"/>
                        </a:rPr>
                        <a:t>approach to traffic </a:t>
                      </a:r>
                      <a:r>
                        <a:rPr lang="en-GB" sz="1200" b="0" i="0" u="none" strike="noStrike" smtClean="0">
                          <a:solidFill>
                            <a:srgbClr val="000000"/>
                          </a:solidFill>
                          <a:effectLst/>
                          <a:latin typeface="Calibri" panose="020F0502020204030204" pitchFamily="34" charset="0"/>
                        </a:rPr>
                        <a:t>management </a:t>
                      </a:r>
                      <a:r>
                        <a:rPr lang="en-GB" sz="1200" b="0" i="0" u="none" strike="noStrike">
                          <a:solidFill>
                            <a:srgbClr val="000000"/>
                          </a:solidFill>
                          <a:effectLst/>
                          <a:latin typeface="Calibri" panose="020F0502020204030204" pitchFamily="34" charset="0"/>
                        </a:rPr>
                        <a:t>and customer </a:t>
                      </a:r>
                      <a:r>
                        <a:rPr lang="en-GB" sz="1200" b="0" i="0" u="none" strike="noStrike" smtClean="0">
                          <a:solidFill>
                            <a:srgbClr val="000000"/>
                          </a:solidFill>
                          <a:effectLst/>
                          <a:latin typeface="Calibri" panose="020F0502020204030204" pitchFamily="34" charset="0"/>
                        </a:rPr>
                        <a:t>service</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Collaborative </a:t>
                      </a:r>
                      <a:r>
                        <a:rPr lang="en-GB" sz="1200" b="0" i="0" u="none" strike="noStrike">
                          <a:solidFill>
                            <a:srgbClr val="000000"/>
                          </a:solidFill>
                          <a:effectLst/>
                          <a:latin typeface="Calibri" panose="020F0502020204030204" pitchFamily="34" charset="0"/>
                        </a:rPr>
                        <a:t>reviews of off-peak services</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If pursued, the franchise currently under consideration will supersede the One Bus partnership </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Cost of moving to franchise around £134m over 5 years</a:t>
                      </a: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27043112"/>
                  </a:ext>
                </a:extLst>
              </a:tr>
              <a:tr h="370840">
                <a:tc>
                  <a:txBody>
                    <a:bodyPr/>
                    <a:lstStyle/>
                    <a:p>
                      <a:pPr algn="l" fontAlgn="t"/>
                      <a:r>
                        <a:rPr lang="en-GB" sz="1200" b="1" i="0" u="none" strike="noStrike">
                          <a:solidFill>
                            <a:srgbClr val="000000"/>
                          </a:solidFill>
                          <a:effectLst/>
                          <a:latin typeface="Calibri" panose="020F0502020204030204" pitchFamily="34" charset="0"/>
                        </a:rPr>
                        <a:t>Tyne &amp; Wear - East Gateshead Bus Alliance</a:t>
                      </a:r>
                    </a:p>
                  </a:txBody>
                  <a:tcPr marL="6350" marR="6350" marT="6350" marB="0"/>
                </a:tc>
                <a:tc>
                  <a:txBody>
                    <a:bodyPr/>
                    <a:lstStyle/>
                    <a:p>
                      <a:pPr algn="l" fontAlgn="t"/>
                      <a:r>
                        <a:rPr lang="en-GB" sz="1200" b="0" i="0" u="none" strike="noStrike">
                          <a:solidFill>
                            <a:srgbClr val="000000"/>
                          </a:solidFill>
                          <a:effectLst/>
                          <a:latin typeface="Calibri" panose="020F0502020204030204" pitchFamily="34" charset="0"/>
                        </a:rPr>
                        <a:t>Gateshead Council, Go Ahead North East Ltd, </a:t>
                      </a:r>
                      <a:r>
                        <a:rPr lang="en-GB" sz="1200" b="0" i="0" u="none" strike="noStrike" smtClean="0">
                          <a:solidFill>
                            <a:srgbClr val="000000"/>
                          </a:solidFill>
                          <a:effectLst/>
                          <a:latin typeface="Calibri" panose="020F0502020204030204" pitchFamily="34" charset="0"/>
                        </a:rPr>
                        <a:t>Nexus</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All </a:t>
                      </a:r>
                      <a:r>
                        <a:rPr lang="en-GB" sz="1200" b="0" i="0" u="none" strike="noStrike">
                          <a:solidFill>
                            <a:srgbClr val="000000"/>
                          </a:solidFill>
                          <a:effectLst/>
                          <a:latin typeface="Calibri" panose="020F0502020204030204" pitchFamily="34" charset="0"/>
                        </a:rPr>
                        <a:t>buses low emission, none older than 15 </a:t>
                      </a:r>
                      <a:r>
                        <a:rPr lang="en-GB" sz="1200" b="0" i="0" u="none" strike="noStrike" smtClean="0">
                          <a:solidFill>
                            <a:srgbClr val="000000"/>
                          </a:solidFill>
                          <a:effectLst/>
                          <a:latin typeface="Calibri" panose="020F0502020204030204" pitchFamily="34" charset="0"/>
                        </a:rPr>
                        <a:t>years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Complimentary wifi</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Better </a:t>
                      </a:r>
                      <a:r>
                        <a:rPr lang="en-GB" sz="1200" b="0" i="0" u="none" strike="noStrike">
                          <a:solidFill>
                            <a:srgbClr val="000000"/>
                          </a:solidFill>
                          <a:effectLst/>
                          <a:latin typeface="Calibri" panose="020F0502020204030204" pitchFamily="34" charset="0"/>
                        </a:rPr>
                        <a:t>communication (real time data) to passengers and audio visual </a:t>
                      </a:r>
                      <a:r>
                        <a:rPr lang="en-GB" sz="1200" b="0" i="0" u="none" strike="noStrike" smtClean="0">
                          <a:solidFill>
                            <a:srgbClr val="000000"/>
                          </a:solidFill>
                          <a:effectLst/>
                          <a:latin typeface="Calibri" panose="020F0502020204030204" pitchFamily="34" charset="0"/>
                        </a:rPr>
                        <a:t>equipment</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Single, </a:t>
                      </a:r>
                      <a:r>
                        <a:rPr lang="en-GB" sz="1200" b="0" i="0" u="none" strike="noStrike">
                          <a:solidFill>
                            <a:srgbClr val="000000"/>
                          </a:solidFill>
                          <a:effectLst/>
                          <a:latin typeface="Calibri" panose="020F0502020204030204" pitchFamily="34" charset="0"/>
                        </a:rPr>
                        <a:t>unified </a:t>
                      </a:r>
                      <a:r>
                        <a:rPr lang="en-GB" sz="1200" b="0" i="0" u="none" strike="noStrike" smtClean="0">
                          <a:solidFill>
                            <a:srgbClr val="000000"/>
                          </a:solidFill>
                          <a:effectLst/>
                          <a:latin typeface="Calibri" panose="020F0502020204030204" pitchFamily="34" charset="0"/>
                        </a:rPr>
                        <a:t>branding</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Enforced </a:t>
                      </a:r>
                      <a:r>
                        <a:rPr lang="en-GB" sz="1200" b="0" i="0" u="none" strike="noStrike">
                          <a:solidFill>
                            <a:srgbClr val="000000"/>
                          </a:solidFill>
                          <a:effectLst/>
                          <a:latin typeface="Calibri" panose="020F0502020204030204" pitchFamily="34" charset="0"/>
                        </a:rPr>
                        <a:t>bus </a:t>
                      </a:r>
                      <a:r>
                        <a:rPr lang="en-GB" sz="1200" b="0" i="0" u="none" strike="noStrike" smtClean="0">
                          <a:solidFill>
                            <a:srgbClr val="000000"/>
                          </a:solidFill>
                          <a:effectLst/>
                          <a:latin typeface="Calibri" panose="020F0502020204030204" pitchFamily="34" charset="0"/>
                        </a:rPr>
                        <a:t>lanes</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smtClean="0">
                          <a:solidFill>
                            <a:srgbClr val="000000"/>
                          </a:solidFill>
                          <a:effectLst/>
                          <a:latin typeface="Calibri" panose="020F0502020204030204" pitchFamily="34" charset="0"/>
                        </a:rPr>
                        <a:t>Progress is being monitored carefully and the best ideas will be used to improve services in other parts of Gateshead and the wider area</a:t>
                      </a:r>
                    </a:p>
                    <a:p>
                      <a:pPr algn="l" fontAlgn="t"/>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6812651"/>
                  </a:ext>
                </a:extLst>
              </a:tr>
            </a:tbl>
          </a:graphicData>
        </a:graphic>
      </p:graphicFrame>
    </p:spTree>
    <p:extLst>
      <p:ext uri="{BB962C8B-B14F-4D97-AF65-F5344CB8AC3E}">
        <p14:creationId xmlns:p14="http://schemas.microsoft.com/office/powerpoint/2010/main" val="2309813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Integrated, partnership-based approaches: other UK </a:t>
            </a:r>
            <a:endParaRPr lang="en-GB"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6871783"/>
              </p:ext>
            </p:extLst>
          </p:nvPr>
        </p:nvGraphicFramePr>
        <p:xfrm>
          <a:off x="251520" y="1700808"/>
          <a:ext cx="8712969" cy="5121254"/>
        </p:xfrm>
        <a:graphic>
          <a:graphicData uri="http://schemas.openxmlformats.org/drawingml/2006/table">
            <a:tbl>
              <a:tblPr firstRow="1" bandRow="1">
                <a:tableStyleId>{5C22544A-7EE6-4342-B048-85BDC9FD1C3A}</a:tableStyleId>
              </a:tblPr>
              <a:tblGrid>
                <a:gridCol w="1020670">
                  <a:extLst>
                    <a:ext uri="{9D8B030D-6E8A-4147-A177-3AD203B41FA5}">
                      <a16:colId xmlns:a16="http://schemas.microsoft.com/office/drawing/2014/main" val="4058590343"/>
                    </a:ext>
                  </a:extLst>
                </a:gridCol>
                <a:gridCol w="1715634">
                  <a:extLst>
                    <a:ext uri="{9D8B030D-6E8A-4147-A177-3AD203B41FA5}">
                      <a16:colId xmlns:a16="http://schemas.microsoft.com/office/drawing/2014/main" val="1154590183"/>
                    </a:ext>
                  </a:extLst>
                </a:gridCol>
                <a:gridCol w="3600400">
                  <a:extLst>
                    <a:ext uri="{9D8B030D-6E8A-4147-A177-3AD203B41FA5}">
                      <a16:colId xmlns:a16="http://schemas.microsoft.com/office/drawing/2014/main" val="3785132534"/>
                    </a:ext>
                  </a:extLst>
                </a:gridCol>
                <a:gridCol w="2376265">
                  <a:extLst>
                    <a:ext uri="{9D8B030D-6E8A-4147-A177-3AD203B41FA5}">
                      <a16:colId xmlns:a16="http://schemas.microsoft.com/office/drawing/2014/main" val="4229216979"/>
                    </a:ext>
                  </a:extLst>
                </a:gridCol>
              </a:tblGrid>
              <a:tr h="216024">
                <a:tc>
                  <a:txBody>
                    <a:bodyPr/>
                    <a:lstStyle/>
                    <a:p>
                      <a:pPr algn="l" fontAlgn="b"/>
                      <a:r>
                        <a:rPr lang="en-GB" sz="1200" b="1" i="0" u="none" strike="noStrike" smtClean="0">
                          <a:solidFill>
                            <a:srgbClr val="000000"/>
                          </a:solidFill>
                          <a:effectLst/>
                          <a:latin typeface="Calibri" panose="020F0502020204030204" pitchFamily="34" charset="0"/>
                        </a:rPr>
                        <a:t>Partnership</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Partners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1" i="0" u="none" strike="noStrike" smtClean="0">
                          <a:solidFill>
                            <a:srgbClr val="000000"/>
                          </a:solidFill>
                          <a:effectLst/>
                          <a:latin typeface="Calibri" panose="020F0502020204030204" pitchFamily="34" charset="0"/>
                        </a:rPr>
                        <a:t>Bus service improvement measures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Benefits &amp; future</a:t>
                      </a:r>
                      <a:r>
                        <a:rPr lang="en-GB" sz="1200" b="1" i="0" u="none" strike="noStrike" baseline="0" smtClean="0">
                          <a:solidFill>
                            <a:srgbClr val="000000"/>
                          </a:solidFill>
                          <a:effectLst/>
                          <a:latin typeface="Calibri" panose="020F0502020204030204" pitchFamily="34" charset="0"/>
                        </a:rPr>
                        <a:t> developments</a:t>
                      </a:r>
                      <a:endParaRPr lang="en-GB" sz="12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0510919"/>
                  </a:ext>
                </a:extLst>
              </a:tr>
              <a:tr h="1512168">
                <a:tc>
                  <a:txBody>
                    <a:bodyPr/>
                    <a:lstStyle/>
                    <a:p>
                      <a:pPr algn="l" fontAlgn="t"/>
                      <a:r>
                        <a:rPr lang="en-GB" sz="1200" b="1" i="0" u="none" strike="noStrike">
                          <a:solidFill>
                            <a:srgbClr val="000000"/>
                          </a:solidFill>
                          <a:effectLst/>
                          <a:latin typeface="Calibri" panose="020F0502020204030204" pitchFamily="34" charset="0"/>
                        </a:rPr>
                        <a:t>West Yorkshire Bus Alliance</a:t>
                      </a:r>
                      <a:br>
                        <a:rPr lang="en-GB" sz="1200" b="1" i="0" u="none" strike="noStrike">
                          <a:solidFill>
                            <a:srgbClr val="000000"/>
                          </a:solidFill>
                          <a:effectLst/>
                          <a:latin typeface="Calibri" panose="020F0502020204030204" pitchFamily="34" charset="0"/>
                        </a:rPr>
                      </a:b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0" i="0" u="none" strike="noStrike">
                          <a:solidFill>
                            <a:srgbClr val="000000"/>
                          </a:solidFill>
                          <a:effectLst/>
                          <a:latin typeface="Calibri" panose="020F0502020204030204" pitchFamily="34" charset="0"/>
                        </a:rPr>
                        <a:t>West Yorkshire Combined Authority</a:t>
                      </a:r>
                      <a:r>
                        <a:rPr lang="en-GB" sz="1200" b="0" i="0" u="none" strike="noStrike" smtClean="0">
                          <a:solidFill>
                            <a:srgbClr val="000000"/>
                          </a:solidFill>
                          <a:effectLst/>
                          <a:latin typeface="Calibri" panose="020F0502020204030204" pitchFamily="34" charset="0"/>
                        </a:rPr>
                        <a:t>: 5 local authorities</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First </a:t>
                      </a:r>
                      <a:r>
                        <a:rPr lang="en-GB" sz="1200" b="0" i="0" u="none" strike="noStrike" smtClean="0">
                          <a:solidFill>
                            <a:srgbClr val="000000"/>
                          </a:solidFill>
                          <a:effectLst/>
                          <a:latin typeface="Calibri" panose="020F0502020204030204" pitchFamily="34" charset="0"/>
                        </a:rPr>
                        <a:t>Bus,  Arriva Transdev, </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Association of Bus Operators in West Yorkshire</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 Ultra-low-emission buses, with wi-fi</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Smartcard</a:t>
                      </a:r>
                      <a:r>
                        <a:rPr lang="en-GB" sz="1200" b="0" i="0" u="none" strike="noStrike" baseline="0" smtClean="0">
                          <a:solidFill>
                            <a:srgbClr val="000000"/>
                          </a:solidFill>
                          <a:effectLst/>
                          <a:latin typeface="Calibri" panose="020F0502020204030204" pitchFamily="34" charset="0"/>
                        </a:rPr>
                        <a:t> &amp; better fare deals</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Compensation for poor journeys &amp; free taxi if last bus is late</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Improved travel advice </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Highways improvements </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Park and ride, with bus priority</a:t>
                      </a:r>
                      <a:endParaRPr lang="en-GB" sz="1200" b="0" i="0" u="none" strike="noStrike" smtClean="0">
                        <a:solidFill>
                          <a:srgbClr val="000000"/>
                        </a:solidFill>
                        <a:effectLst/>
                        <a:latin typeface="Calibri" panose="020F0502020204030204" pitchFamily="34" charset="0"/>
                      </a:endParaRPr>
                    </a:p>
                    <a:p>
                      <a:pPr algn="l" fontAlgn="t"/>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West Yorkshire Bus Strategy 2040 seeks to grow bus patronage by 25% by 2027</a:t>
                      </a:r>
                    </a:p>
                    <a:p>
                      <a:pPr marL="171450" indent="-171450" algn="l" fontAlgn="t">
                        <a:buFont typeface="Arial" panose="020B0604020202020204" pitchFamily="34" charset="0"/>
                        <a:buChar char="•"/>
                      </a:pP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4793981"/>
                  </a:ext>
                </a:extLst>
              </a:tr>
              <a:tr h="2053282">
                <a:tc>
                  <a:txBody>
                    <a:bodyPr/>
                    <a:lstStyle/>
                    <a:p>
                      <a:pPr algn="l" fontAlgn="t"/>
                      <a:r>
                        <a:rPr lang="en-GB" sz="1200" b="1" i="0" u="none" strike="noStrike">
                          <a:solidFill>
                            <a:srgbClr val="000000"/>
                          </a:solidFill>
                          <a:effectLst/>
                          <a:latin typeface="Calibri" panose="020F0502020204030204" pitchFamily="34" charset="0"/>
                        </a:rPr>
                        <a:t>West Midlands Bus Alliance</a:t>
                      </a:r>
                    </a:p>
                  </a:txBody>
                  <a:tcPr marL="6350" marR="6350" marT="6350" marB="0"/>
                </a:tc>
                <a:tc>
                  <a:txBody>
                    <a:bodyPr/>
                    <a:lstStyle/>
                    <a:p>
                      <a:pPr algn="l" fontAlgn="t"/>
                      <a:r>
                        <a:rPr lang="en-GB" sz="1200" b="0" i="0" u="none" strike="noStrike" smtClean="0">
                          <a:solidFill>
                            <a:srgbClr val="000000"/>
                          </a:solidFill>
                          <a:effectLst/>
                          <a:latin typeface="Calibri" panose="020F0502020204030204" pitchFamily="34" charset="0"/>
                        </a:rPr>
                        <a:t>National </a:t>
                      </a:r>
                      <a:r>
                        <a:rPr lang="en-GB" sz="1200" b="0" i="0" u="none" strike="noStrike">
                          <a:solidFill>
                            <a:srgbClr val="000000"/>
                          </a:solidFill>
                          <a:effectLst/>
                          <a:latin typeface="Calibri" panose="020F0502020204030204" pitchFamily="34" charset="0"/>
                        </a:rPr>
                        <a:t>Express, </a:t>
                      </a:r>
                      <a:br>
                        <a:rPr lang="en-GB" sz="1200" b="0" i="0" u="none" strike="noStrike">
                          <a:solidFill>
                            <a:srgbClr val="000000"/>
                          </a:solidFill>
                          <a:effectLst/>
                          <a:latin typeface="Calibri" panose="020F0502020204030204" pitchFamily="34" charset="0"/>
                        </a:rPr>
                      </a:br>
                      <a:r>
                        <a:rPr lang="en-GB" sz="1200" b="0" i="0" u="none" strike="noStrike" smtClean="0">
                          <a:solidFill>
                            <a:srgbClr val="000000"/>
                          </a:solidFill>
                          <a:effectLst/>
                          <a:latin typeface="Calibri" panose="020F0502020204030204" pitchFamily="34" charset="0"/>
                        </a:rPr>
                        <a:t>Stagecoach</a:t>
                      </a:r>
                      <a:r>
                        <a:rPr lang="en-GB" sz="1200" b="0" i="0" u="none" strike="noStrike">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Central </a:t>
                      </a:r>
                      <a:r>
                        <a:rPr lang="en-GB" sz="1200" b="0" i="0" u="none" strike="noStrike">
                          <a:solidFill>
                            <a:srgbClr val="000000"/>
                          </a:solidFill>
                          <a:effectLst/>
                          <a:latin typeface="Calibri" panose="020F0502020204030204" pitchFamily="34" charset="0"/>
                        </a:rPr>
                        <a:t>Buses, </a:t>
                      </a:r>
                      <a:br>
                        <a:rPr lang="en-GB" sz="1200" b="0" i="0" u="none" strike="noStrike">
                          <a:solidFill>
                            <a:srgbClr val="000000"/>
                          </a:solidFill>
                          <a:effectLst/>
                          <a:latin typeface="Calibri" panose="020F0502020204030204" pitchFamily="34" charset="0"/>
                        </a:rPr>
                      </a:br>
                      <a:r>
                        <a:rPr lang="en-GB" sz="1200" b="0" i="0" u="none" strike="noStrike" smtClean="0">
                          <a:solidFill>
                            <a:srgbClr val="000000"/>
                          </a:solidFill>
                          <a:effectLst/>
                          <a:latin typeface="Calibri" panose="020F0502020204030204" pitchFamily="34" charset="0"/>
                        </a:rPr>
                        <a:t>Claribels,</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Diamond, iGo,</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West Midlands Combined </a:t>
                      </a:r>
                      <a:r>
                        <a:rPr lang="en-GB" sz="1200" b="0" i="0" u="none" strike="noStrike" smtClean="0">
                          <a:solidFill>
                            <a:srgbClr val="000000"/>
                          </a:solidFill>
                          <a:effectLst/>
                          <a:latin typeface="Calibri" panose="020F0502020204030204" pitchFamily="34" charset="0"/>
                        </a:rPr>
                        <a:t>Authority</a:t>
                      </a:r>
                      <a:r>
                        <a:rPr lang="en-GB" sz="1200" b="0" i="0" u="none" strike="noStrike" baseline="0" smtClean="0">
                          <a:solidFill>
                            <a:srgbClr val="000000"/>
                          </a:solidFill>
                          <a:effectLst/>
                          <a:latin typeface="Calibri" panose="020F0502020204030204" pitchFamily="34" charset="0"/>
                        </a:rPr>
                        <a:t> (7 local authorities), </a:t>
                      </a:r>
                      <a:r>
                        <a:rPr lang="en-GB" sz="1200" b="0" i="0" u="none" strike="noStrike" smtClean="0">
                          <a:solidFill>
                            <a:srgbClr val="000000"/>
                          </a:solidFill>
                          <a:effectLst/>
                          <a:latin typeface="Calibri" panose="020F0502020204030204" pitchFamily="34" charset="0"/>
                        </a:rPr>
                        <a:t>Local Enterprise Partnerships, </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Safer Travel Partnership,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Transport </a:t>
                      </a:r>
                      <a:r>
                        <a:rPr lang="en-GB" sz="1200" b="0" i="0" u="none" strike="noStrike" smtClean="0">
                          <a:solidFill>
                            <a:srgbClr val="000000"/>
                          </a:solidFill>
                          <a:effectLst/>
                          <a:latin typeface="Calibri" panose="020F0502020204030204" pitchFamily="34" charset="0"/>
                        </a:rPr>
                        <a:t>Focus</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a:t>
                      </a:r>
                      <a:r>
                        <a:rPr lang="en-GB" sz="1200" b="0" i="0" u="none" strike="noStrike">
                          <a:solidFill>
                            <a:srgbClr val="000000"/>
                          </a:solidFill>
                          <a:effectLst/>
                          <a:latin typeface="Calibri" panose="020F0502020204030204" pitchFamily="34" charset="0"/>
                        </a:rPr>
                        <a:t>enforcement cameras for bus </a:t>
                      </a:r>
                      <a:r>
                        <a:rPr lang="en-GB" sz="1200" b="0" i="0" u="none" strike="noStrike" smtClean="0">
                          <a:solidFill>
                            <a:srgbClr val="000000"/>
                          </a:solidFill>
                          <a:effectLst/>
                          <a:latin typeface="Calibri" panose="020F0502020204030204" pitchFamily="34" charset="0"/>
                        </a:rPr>
                        <a:t>lanes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Traffic </a:t>
                      </a:r>
                      <a:r>
                        <a:rPr lang="en-GB" sz="1200" b="0" i="0" u="none" strike="noStrike">
                          <a:solidFill>
                            <a:srgbClr val="000000"/>
                          </a:solidFill>
                          <a:effectLst/>
                          <a:latin typeface="Calibri" panose="020F0502020204030204" pitchFamily="34" charset="0"/>
                        </a:rPr>
                        <a:t>signal updates, with bus priority </a:t>
                      </a:r>
                      <a:r>
                        <a:rPr lang="en-GB" sz="1200" b="0" i="0" u="none" strike="noStrike" smtClean="0">
                          <a:solidFill>
                            <a:srgbClr val="000000"/>
                          </a:solidFill>
                          <a:effectLst/>
                          <a:latin typeface="Calibri" panose="020F0502020204030204" pitchFamily="34" charset="0"/>
                        </a:rPr>
                        <a:t>detectors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Worked </a:t>
                      </a:r>
                      <a:r>
                        <a:rPr lang="en-GB" sz="1200" b="0" i="0" u="none" strike="noStrike">
                          <a:solidFill>
                            <a:srgbClr val="000000"/>
                          </a:solidFill>
                          <a:effectLst/>
                          <a:latin typeface="Calibri" panose="020F0502020204030204" pitchFamily="34" charset="0"/>
                        </a:rPr>
                        <a:t>with scheme developers and highway authorites in designing </a:t>
                      </a:r>
                      <a:r>
                        <a:rPr lang="en-GB" sz="1200" b="0" i="0" u="none" strike="noStrike" smtClean="0">
                          <a:solidFill>
                            <a:srgbClr val="000000"/>
                          </a:solidFill>
                          <a:effectLst/>
                          <a:latin typeface="Calibri" panose="020F0502020204030204" pitchFamily="34" charset="0"/>
                        </a:rPr>
                        <a:t>networks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Low </a:t>
                      </a:r>
                      <a:r>
                        <a:rPr lang="en-GB" sz="1200" b="0" i="0" u="none" strike="noStrike">
                          <a:solidFill>
                            <a:srgbClr val="000000"/>
                          </a:solidFill>
                          <a:effectLst/>
                          <a:latin typeface="Calibri" panose="020F0502020204030204" pitchFamily="34" charset="0"/>
                        </a:rPr>
                        <a:t>emission </a:t>
                      </a:r>
                      <a:r>
                        <a:rPr lang="en-GB" sz="1200" b="0" i="0" u="none" strike="noStrike" smtClean="0">
                          <a:solidFill>
                            <a:srgbClr val="000000"/>
                          </a:solidFill>
                          <a:effectLst/>
                          <a:latin typeface="Calibri" panose="020F0502020204030204" pitchFamily="34" charset="0"/>
                        </a:rPr>
                        <a:t>new buses and bus station</a:t>
                      </a:r>
                      <a:r>
                        <a:rPr lang="en-GB" sz="1200" b="0" i="0" u="none" strike="noStrike" baseline="0" smtClean="0">
                          <a:solidFill>
                            <a:srgbClr val="000000"/>
                          </a:solidFill>
                          <a:effectLst/>
                          <a:latin typeface="Calibri" panose="020F0502020204030204" pitchFamily="34" charset="0"/>
                        </a:rPr>
                        <a:t> upgrade</a:t>
                      </a:r>
                      <a:endParaRPr lang="en-GB" sz="1200" b="0" i="0" u="none" strike="noStrike"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Discounted fares</a:t>
                      </a:r>
                      <a:r>
                        <a:rPr lang="en-GB" sz="1200" b="0" i="0" u="none" strike="noStrike" baseline="0" smtClean="0">
                          <a:solidFill>
                            <a:srgbClr val="000000"/>
                          </a:solidFill>
                          <a:effectLst/>
                          <a:latin typeface="Calibri" panose="020F0502020204030204" pitchFamily="34" charset="0"/>
                        </a:rPr>
                        <a:t> for young people and NHS staff </a:t>
                      </a:r>
                      <a:r>
                        <a:rPr lang="en-GB" sz="1200" b="0" i="0" u="none" strike="noStrike" smtClean="0">
                          <a:solidFill>
                            <a:srgbClr val="000000"/>
                          </a:solidFill>
                          <a:effectLst/>
                          <a:latin typeface="Calibri" panose="020F0502020204030204" pitchFamily="34" charset="0"/>
                        </a:rPr>
                        <a:t>on </a:t>
                      </a:r>
                      <a:r>
                        <a:rPr lang="en-GB" sz="1200" b="0" i="0" u="none" strike="noStrike">
                          <a:solidFill>
                            <a:srgbClr val="000000"/>
                          </a:solidFill>
                          <a:effectLst/>
                          <a:latin typeface="Calibri" panose="020F0502020204030204" pitchFamily="34" charset="0"/>
                        </a:rPr>
                        <a:t>specific </a:t>
                      </a:r>
                      <a:r>
                        <a:rPr lang="en-GB" sz="1200" b="0" i="0" u="none" strike="noStrike" smtClean="0">
                          <a:solidFill>
                            <a:srgbClr val="000000"/>
                          </a:solidFill>
                          <a:effectLst/>
                          <a:latin typeface="Calibri" panose="020F0502020204030204" pitchFamily="34" charset="0"/>
                        </a:rPr>
                        <a:t>routes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Contactless </a:t>
                      </a:r>
                      <a:r>
                        <a:rPr lang="en-GB" sz="1200" b="0" i="0" u="none" strike="noStrike">
                          <a:solidFill>
                            <a:srgbClr val="000000"/>
                          </a:solidFill>
                          <a:effectLst/>
                          <a:latin typeface="Calibri" panose="020F0502020204030204" pitchFamily="34" charset="0"/>
                        </a:rPr>
                        <a:t>payment </a:t>
                      </a:r>
                      <a:r>
                        <a:rPr lang="en-GB" sz="1200" b="0" i="0" u="none" strike="noStrike" smtClean="0">
                          <a:solidFill>
                            <a:srgbClr val="000000"/>
                          </a:solidFill>
                          <a:effectLst/>
                          <a:latin typeface="Calibri" panose="020F0502020204030204" pitchFamily="34" charset="0"/>
                        </a:rPr>
                        <a:t>and apps for ticketing and information</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Free </a:t>
                      </a:r>
                      <a:r>
                        <a:rPr lang="en-GB" sz="1200" b="0" i="0" u="none" strike="noStrike">
                          <a:solidFill>
                            <a:srgbClr val="000000"/>
                          </a:solidFill>
                          <a:effectLst/>
                          <a:latin typeface="Calibri" panose="020F0502020204030204" pitchFamily="34" charset="0"/>
                        </a:rPr>
                        <a:t>travel for </a:t>
                      </a:r>
                      <a:r>
                        <a:rPr lang="en-GB" sz="1200" b="0" i="0" u="none" strike="noStrike" smtClean="0">
                          <a:solidFill>
                            <a:srgbClr val="000000"/>
                          </a:solidFill>
                          <a:effectLst/>
                          <a:latin typeface="Calibri" panose="020F0502020204030204" pitchFamily="34" charset="0"/>
                        </a:rPr>
                        <a:t>police </a:t>
                      </a:r>
                      <a:r>
                        <a:rPr lang="en-GB" sz="1200" b="0" i="0" u="none" strike="noStrike">
                          <a:solidFill>
                            <a:srgbClr val="000000"/>
                          </a:solidFill>
                          <a:effectLst/>
                          <a:latin typeface="Calibri" panose="020F0502020204030204" pitchFamily="34" charset="0"/>
                        </a:rPr>
                        <a:t>(who will assist with </a:t>
                      </a:r>
                      <a:r>
                        <a:rPr lang="en-GB" sz="1200" b="0" i="0" u="none" strike="noStrike" smtClean="0">
                          <a:solidFill>
                            <a:srgbClr val="000000"/>
                          </a:solidFill>
                          <a:effectLst/>
                          <a:latin typeface="Calibri" panose="020F0502020204030204" pitchFamily="34" charset="0"/>
                        </a:rPr>
                        <a:t>zero-tolerance </a:t>
                      </a:r>
                      <a:r>
                        <a:rPr lang="en-GB" sz="1200" b="0" i="0" u="none" strike="noStrike">
                          <a:solidFill>
                            <a:srgbClr val="000000"/>
                          </a:solidFill>
                          <a:effectLst/>
                          <a:latin typeface="Calibri" panose="020F0502020204030204" pitchFamily="34" charset="0"/>
                        </a:rPr>
                        <a:t>rules) </a:t>
                      </a:r>
                      <a:endParaRPr lang="en-GB" sz="1200" b="0" i="0" u="none" strike="noStrike" smtClean="0">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a:solidFill>
                            <a:srgbClr val="000000"/>
                          </a:solidFill>
                          <a:effectLst/>
                          <a:latin typeface="Calibri" panose="020F0502020204030204" pitchFamily="34" charset="0"/>
                        </a:rPr>
                        <a:t>Aim to increase patronage by </a:t>
                      </a:r>
                      <a:r>
                        <a:rPr lang="en-GB" sz="1200" b="0" i="0" u="none" strike="noStrike" smtClean="0">
                          <a:solidFill>
                            <a:srgbClr val="000000"/>
                          </a:solidFill>
                          <a:effectLst/>
                          <a:latin typeface="Calibri" panose="020F0502020204030204" pitchFamily="34" charset="0"/>
                        </a:rPr>
                        <a:t>5%</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Passenger </a:t>
                      </a:r>
                      <a:r>
                        <a:rPr lang="en-GB" sz="1200" b="0" i="0" u="none" strike="noStrike">
                          <a:solidFill>
                            <a:srgbClr val="000000"/>
                          </a:solidFill>
                          <a:effectLst/>
                          <a:latin typeface="Calibri" panose="020F0502020204030204" pitchFamily="34" charset="0"/>
                        </a:rPr>
                        <a:t>numbers increased by 8 million (from 259.3 million to 267.1 million) between March 2018 and March </a:t>
                      </a:r>
                      <a:r>
                        <a:rPr lang="en-GB" sz="1200" b="0" i="0" u="none" strike="noStrike" smtClean="0">
                          <a:solidFill>
                            <a:srgbClr val="000000"/>
                          </a:solidFill>
                          <a:effectLst/>
                          <a:latin typeface="Calibri" panose="020F0502020204030204" pitchFamily="34" charset="0"/>
                        </a:rPr>
                        <a:t>2019</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Up to 8 minutes saved on peak-timebus journeys</a:t>
                      </a:r>
                    </a:p>
                    <a:p>
                      <a:pPr marL="171450" indent="-171450" algn="l" fontAlgn="t">
                        <a:buFont typeface="Arial" panose="020B0604020202020204" pitchFamily="34" charset="0"/>
                        <a:buChar char="•"/>
                      </a:pPr>
                      <a:endParaRPr lang="en-GB" sz="1200" b="0" i="0" u="none" strike="noStrike" smtClean="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27043112"/>
                  </a:ext>
                </a:extLst>
              </a:tr>
              <a:tr h="1339780">
                <a:tc>
                  <a:txBody>
                    <a:bodyPr/>
                    <a:lstStyle/>
                    <a:p>
                      <a:pPr algn="l" fontAlgn="t"/>
                      <a:r>
                        <a:rPr lang="en-GB" sz="1200" b="1" i="0" u="none" strike="noStrike">
                          <a:solidFill>
                            <a:srgbClr val="000000"/>
                          </a:solidFill>
                          <a:effectLst/>
                          <a:latin typeface="Calibri" panose="020F0502020204030204" pitchFamily="34" charset="0"/>
                        </a:rPr>
                        <a:t>Sheffield Bus Partnership (Buses for Sheffield)</a:t>
                      </a:r>
                    </a:p>
                  </a:txBody>
                  <a:tcPr marL="6350" marR="6350" marT="6350" marB="0"/>
                </a:tc>
                <a:tc>
                  <a:txBody>
                    <a:bodyPr/>
                    <a:lstStyle/>
                    <a:p>
                      <a:pPr algn="l" fontAlgn="t"/>
                      <a:r>
                        <a:rPr lang="en-GB" sz="1200" b="0" i="0" u="none" strike="noStrike" smtClean="0">
                          <a:solidFill>
                            <a:srgbClr val="000000"/>
                          </a:solidFill>
                          <a:effectLst/>
                          <a:latin typeface="Calibri" panose="020F0502020204030204" pitchFamily="34" charset="0"/>
                        </a:rPr>
                        <a:t>Sheffield </a:t>
                      </a:r>
                      <a:r>
                        <a:rPr lang="en-GB" sz="1200" b="0" i="0" u="none" strike="noStrike">
                          <a:solidFill>
                            <a:srgbClr val="000000"/>
                          </a:solidFill>
                          <a:effectLst/>
                          <a:latin typeface="Calibri" panose="020F0502020204030204" pitchFamily="34" charset="0"/>
                        </a:rPr>
                        <a:t>City Region Combined </a:t>
                      </a:r>
                      <a:r>
                        <a:rPr lang="en-GB" sz="1200" b="0" i="0" u="none" strike="noStrike" smtClean="0">
                          <a:solidFill>
                            <a:srgbClr val="000000"/>
                          </a:solidFill>
                          <a:effectLst/>
                          <a:latin typeface="Calibri" panose="020F0502020204030204" pitchFamily="34" charset="0"/>
                        </a:rPr>
                        <a:t>Authority</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 including 9 councils, First, Stagecoach, TM Travel, Sheffield </a:t>
                      </a:r>
                      <a:r>
                        <a:rPr lang="en-GB" sz="1200" b="0" i="0" u="none" strike="noStrike">
                          <a:solidFill>
                            <a:srgbClr val="000000"/>
                          </a:solidFill>
                          <a:effectLst/>
                          <a:latin typeface="Calibri" panose="020F0502020204030204" pitchFamily="34" charset="0"/>
                        </a:rPr>
                        <a:t>Community Transport</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Revised </a:t>
                      </a:r>
                      <a:r>
                        <a:rPr lang="en-GB" sz="1200" b="0" i="0" u="none" strike="noStrike">
                          <a:solidFill>
                            <a:srgbClr val="000000"/>
                          </a:solidFill>
                          <a:effectLst/>
                          <a:latin typeface="Calibri" panose="020F0502020204030204" pitchFamily="34" charset="0"/>
                        </a:rPr>
                        <a:t>bus </a:t>
                      </a:r>
                      <a:r>
                        <a:rPr lang="en-GB" sz="1200" b="0" i="0" u="none" strike="noStrike" smtClean="0">
                          <a:solidFill>
                            <a:srgbClr val="000000"/>
                          </a:solidFill>
                          <a:effectLst/>
                          <a:latin typeface="Calibri" panose="020F0502020204030204" pitchFamily="34" charset="0"/>
                        </a:rPr>
                        <a:t>network</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£40m </a:t>
                      </a:r>
                      <a:r>
                        <a:rPr lang="en-GB" sz="1200" b="0" i="0" u="none" strike="noStrike">
                          <a:solidFill>
                            <a:srgbClr val="000000"/>
                          </a:solidFill>
                          <a:effectLst/>
                          <a:latin typeface="Calibri" panose="020F0502020204030204" pitchFamily="34" charset="0"/>
                        </a:rPr>
                        <a:t>joint operator investment in 194 new </a:t>
                      </a:r>
                      <a:r>
                        <a:rPr lang="en-GB" sz="1200" b="0" i="0" u="none" strike="noStrike" smtClean="0">
                          <a:solidFill>
                            <a:srgbClr val="000000"/>
                          </a:solidFill>
                          <a:effectLst/>
                          <a:latin typeface="Calibri" panose="020F0502020204030204" pitchFamily="34" charset="0"/>
                        </a:rPr>
                        <a:t>buses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£18m </a:t>
                      </a:r>
                      <a:r>
                        <a:rPr lang="en-GB" sz="1200" b="0" i="0" u="none" strike="noStrike">
                          <a:solidFill>
                            <a:srgbClr val="000000"/>
                          </a:solidFill>
                          <a:effectLst/>
                          <a:latin typeface="Calibri" panose="020F0502020204030204" pitchFamily="34" charset="0"/>
                        </a:rPr>
                        <a:t>investment in bus </a:t>
                      </a:r>
                      <a:r>
                        <a:rPr lang="en-GB" sz="1200" b="0" i="0" u="none" strike="noStrike" smtClean="0">
                          <a:solidFill>
                            <a:srgbClr val="000000"/>
                          </a:solidFill>
                          <a:effectLst/>
                          <a:latin typeface="Calibri" panose="020F0502020204030204" pitchFamily="34" charset="0"/>
                        </a:rPr>
                        <a:t>infrastructure to improve </a:t>
                      </a:r>
                      <a:r>
                        <a:rPr lang="en-GB" sz="1200" b="0" i="0" u="none" strike="noStrike">
                          <a:solidFill>
                            <a:srgbClr val="000000"/>
                          </a:solidFill>
                          <a:effectLst/>
                          <a:latin typeface="Calibri" panose="020F0502020204030204" pitchFamily="34" charset="0"/>
                        </a:rPr>
                        <a:t>journey </a:t>
                      </a:r>
                      <a:r>
                        <a:rPr lang="en-GB" sz="1200" b="0" i="0" u="none" strike="noStrike" smtClean="0">
                          <a:solidFill>
                            <a:srgbClr val="000000"/>
                          </a:solidFill>
                          <a:effectLst/>
                          <a:latin typeface="Calibri" panose="020F0502020204030204" pitchFamily="34" charset="0"/>
                        </a:rPr>
                        <a:t>times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Integrated </a:t>
                      </a:r>
                      <a:r>
                        <a:rPr lang="en-GB" sz="1200" b="0" i="0" u="none" strike="noStrike">
                          <a:solidFill>
                            <a:srgbClr val="000000"/>
                          </a:solidFill>
                          <a:effectLst/>
                          <a:latin typeface="Calibri" panose="020F0502020204030204" pitchFamily="34" charset="0"/>
                        </a:rPr>
                        <a:t>smartcard ticketing, contactless payments and online </a:t>
                      </a:r>
                      <a:r>
                        <a:rPr lang="en-GB" sz="1200" b="0" i="0" u="none" strike="noStrike" smtClean="0">
                          <a:solidFill>
                            <a:srgbClr val="000000"/>
                          </a:solidFill>
                          <a:effectLst/>
                          <a:latin typeface="Calibri" panose="020F0502020204030204" pitchFamily="34" charset="0"/>
                        </a:rPr>
                        <a:t>payment</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Cheapest </a:t>
                      </a:r>
                      <a:r>
                        <a:rPr lang="en-GB" sz="1200" b="0" i="0" u="none" strike="noStrike">
                          <a:solidFill>
                            <a:srgbClr val="000000"/>
                          </a:solidFill>
                          <a:effectLst/>
                          <a:latin typeface="Calibri" panose="020F0502020204030204" pitchFamily="34" charset="0"/>
                        </a:rPr>
                        <a:t>multi-operator bus prices in the country. </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An </a:t>
                      </a:r>
                      <a:r>
                        <a:rPr lang="en-GB" sz="1200" b="0" i="0" u="none" strike="noStrike">
                          <a:solidFill>
                            <a:srgbClr val="000000"/>
                          </a:solidFill>
                          <a:effectLst/>
                          <a:latin typeface="Calibri" panose="020F0502020204030204" pitchFamily="34" charset="0"/>
                        </a:rPr>
                        <a:t>increase of a million customer </a:t>
                      </a:r>
                      <a:r>
                        <a:rPr lang="en-GB" sz="1200" b="0" i="0" u="none" strike="noStrike" smtClean="0">
                          <a:solidFill>
                            <a:srgbClr val="000000"/>
                          </a:solidFill>
                          <a:effectLst/>
                          <a:latin typeface="Calibri" panose="020F0502020204030204" pitchFamily="34" charset="0"/>
                        </a:rPr>
                        <a:t>journeys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Customer </a:t>
                      </a:r>
                      <a:r>
                        <a:rPr lang="en-GB" sz="1200" b="0" i="0" u="none" strike="noStrike">
                          <a:solidFill>
                            <a:srgbClr val="000000"/>
                          </a:solidFill>
                          <a:effectLst/>
                          <a:latin typeface="Calibri" panose="020F0502020204030204" pitchFamily="34" charset="0"/>
                        </a:rPr>
                        <a:t>satisfaction </a:t>
                      </a:r>
                      <a:r>
                        <a:rPr lang="en-GB" sz="1200" b="0" i="0" u="none" strike="noStrike" smtClean="0">
                          <a:solidFill>
                            <a:srgbClr val="000000"/>
                          </a:solidFill>
                          <a:effectLst/>
                          <a:latin typeface="Calibri" panose="020F0502020204030204" pitchFamily="34" charset="0"/>
                        </a:rPr>
                        <a:t>up </a:t>
                      </a:r>
                      <a:r>
                        <a:rPr lang="en-GB" sz="1200" b="0" i="0" u="none" strike="noStrike">
                          <a:solidFill>
                            <a:srgbClr val="000000"/>
                          </a:solidFill>
                          <a:effectLst/>
                          <a:latin typeface="Calibri" panose="020F0502020204030204" pitchFamily="34" charset="0"/>
                        </a:rPr>
                        <a:t>to 87</a:t>
                      </a:r>
                      <a:r>
                        <a:rPr lang="en-GB" sz="1200" b="0" i="0" u="none" strike="noStrike" smtClean="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6812651"/>
                  </a:ext>
                </a:extLst>
              </a:tr>
            </a:tbl>
          </a:graphicData>
        </a:graphic>
      </p:graphicFrame>
    </p:spTree>
    <p:extLst>
      <p:ext uri="{BB962C8B-B14F-4D97-AF65-F5344CB8AC3E}">
        <p14:creationId xmlns:p14="http://schemas.microsoft.com/office/powerpoint/2010/main" val="299249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Integrated, partnership-based approaches: other UK </a:t>
            </a:r>
            <a:endParaRPr lang="en-GB"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813207"/>
              </p:ext>
            </p:extLst>
          </p:nvPr>
        </p:nvGraphicFramePr>
        <p:xfrm>
          <a:off x="251520" y="1700808"/>
          <a:ext cx="8712969" cy="4989954"/>
        </p:xfrm>
        <a:graphic>
          <a:graphicData uri="http://schemas.openxmlformats.org/drawingml/2006/table">
            <a:tbl>
              <a:tblPr firstRow="1" bandRow="1">
                <a:tableStyleId>{5C22544A-7EE6-4342-B048-85BDC9FD1C3A}</a:tableStyleId>
              </a:tblPr>
              <a:tblGrid>
                <a:gridCol w="1020670">
                  <a:extLst>
                    <a:ext uri="{9D8B030D-6E8A-4147-A177-3AD203B41FA5}">
                      <a16:colId xmlns:a16="http://schemas.microsoft.com/office/drawing/2014/main" val="4058590343"/>
                    </a:ext>
                  </a:extLst>
                </a:gridCol>
                <a:gridCol w="1715634">
                  <a:extLst>
                    <a:ext uri="{9D8B030D-6E8A-4147-A177-3AD203B41FA5}">
                      <a16:colId xmlns:a16="http://schemas.microsoft.com/office/drawing/2014/main" val="1154590183"/>
                    </a:ext>
                  </a:extLst>
                </a:gridCol>
                <a:gridCol w="3600400">
                  <a:extLst>
                    <a:ext uri="{9D8B030D-6E8A-4147-A177-3AD203B41FA5}">
                      <a16:colId xmlns:a16="http://schemas.microsoft.com/office/drawing/2014/main" val="3785132534"/>
                    </a:ext>
                  </a:extLst>
                </a:gridCol>
                <a:gridCol w="2376265">
                  <a:extLst>
                    <a:ext uri="{9D8B030D-6E8A-4147-A177-3AD203B41FA5}">
                      <a16:colId xmlns:a16="http://schemas.microsoft.com/office/drawing/2014/main" val="4229216979"/>
                    </a:ext>
                  </a:extLst>
                </a:gridCol>
              </a:tblGrid>
              <a:tr h="216024">
                <a:tc>
                  <a:txBody>
                    <a:bodyPr/>
                    <a:lstStyle/>
                    <a:p>
                      <a:pPr algn="l" fontAlgn="b"/>
                      <a:r>
                        <a:rPr lang="en-GB" sz="1200" b="1" i="0" u="none" strike="noStrike" smtClean="0">
                          <a:solidFill>
                            <a:srgbClr val="000000"/>
                          </a:solidFill>
                          <a:effectLst/>
                          <a:latin typeface="Calibri" panose="020F0502020204030204" pitchFamily="34" charset="0"/>
                        </a:rPr>
                        <a:t>Partnership</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Partners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1" i="0" u="none" strike="noStrike" smtClean="0">
                          <a:solidFill>
                            <a:srgbClr val="000000"/>
                          </a:solidFill>
                          <a:effectLst/>
                          <a:latin typeface="Calibri" panose="020F0502020204030204" pitchFamily="34" charset="0"/>
                        </a:rPr>
                        <a:t>Bus service improvement measures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Benefits &amp; future</a:t>
                      </a:r>
                      <a:r>
                        <a:rPr lang="en-GB" sz="1200" b="1" i="0" u="none" strike="noStrike" baseline="0" smtClean="0">
                          <a:solidFill>
                            <a:srgbClr val="000000"/>
                          </a:solidFill>
                          <a:effectLst/>
                          <a:latin typeface="Calibri" panose="020F0502020204030204" pitchFamily="34" charset="0"/>
                        </a:rPr>
                        <a:t> developments</a:t>
                      </a:r>
                      <a:endParaRPr lang="en-GB" sz="12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0510919"/>
                  </a:ext>
                </a:extLst>
              </a:tr>
              <a:tr h="370840">
                <a:tc>
                  <a:txBody>
                    <a:bodyPr/>
                    <a:lstStyle/>
                    <a:p>
                      <a:pPr algn="l" fontAlgn="t"/>
                      <a:r>
                        <a:rPr lang="en-GB" sz="1200" b="1" i="0" u="none" strike="noStrike">
                          <a:solidFill>
                            <a:srgbClr val="000000"/>
                          </a:solidFill>
                          <a:effectLst/>
                          <a:latin typeface="Calibri" panose="020F0502020204030204" pitchFamily="34" charset="0"/>
                        </a:rPr>
                        <a:t>Brighton and Hove Bus Partnership</a:t>
                      </a:r>
                    </a:p>
                  </a:txBody>
                  <a:tcPr marL="6350" marR="6350" marT="6350" marB="0"/>
                </a:tc>
                <a:tc>
                  <a:txBody>
                    <a:bodyPr/>
                    <a:lstStyle/>
                    <a:p>
                      <a:pPr algn="l" fontAlgn="t"/>
                      <a:r>
                        <a:rPr lang="en-GB" sz="1200" b="0" i="0" u="none" strike="noStrike">
                          <a:solidFill>
                            <a:srgbClr val="000000"/>
                          </a:solidFill>
                          <a:effectLst/>
                          <a:latin typeface="Calibri" panose="020F0502020204030204" pitchFamily="34" charset="0"/>
                        </a:rPr>
                        <a:t>Brighton and Hove Council</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Brighton &amp; Hove Bus and Coach Company;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Stagecoach;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The Big Lemon;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Metrobus;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Compass Travel;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the Sussex Bus Co;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Brighton &amp; Hove Community Transport;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Cuckmere Community Bus</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priority routes – up to 20km</a:t>
                      </a:r>
                      <a:r>
                        <a:rPr lang="en-GB" sz="1200" b="0" i="0" u="none" strike="noStrike" baseline="0" smtClean="0">
                          <a:solidFill>
                            <a:srgbClr val="000000"/>
                          </a:solidFill>
                          <a:effectLst/>
                          <a:latin typeface="Calibri" panose="020F0502020204030204" pitchFamily="34" charset="0"/>
                        </a:rPr>
                        <a:t> bus lanes in the city</a:t>
                      </a:r>
                      <a:endParaRPr lang="en-GB" sz="1200" b="0" i="0" u="none" strike="noStrike"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Smart and</a:t>
                      </a:r>
                      <a:r>
                        <a:rPr lang="en-GB" sz="1200" b="0" i="0" u="none" strike="noStrike" baseline="0" smtClean="0">
                          <a:solidFill>
                            <a:srgbClr val="000000"/>
                          </a:solidFill>
                          <a:effectLst/>
                          <a:latin typeface="Calibri" panose="020F0502020204030204" pitchFamily="34" charset="0"/>
                        </a:rPr>
                        <a:t> multi-operator</a:t>
                      </a:r>
                      <a:r>
                        <a:rPr lang="en-GB" sz="1200" b="0" i="0" u="none" strike="noStrike" smtClean="0">
                          <a:solidFill>
                            <a:srgbClr val="000000"/>
                          </a:solidFill>
                          <a:effectLst/>
                          <a:latin typeface="Calibri" panose="020F0502020204030204" pitchFamily="34" charset="0"/>
                        </a:rPr>
                        <a:t> ticketing</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Bus-based Low Emission</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Zone </a:t>
                      </a:r>
                      <a:r>
                        <a:rPr lang="en-GB" sz="1200" b="0" i="0" u="none" strike="noStrike">
                          <a:solidFill>
                            <a:srgbClr val="000000"/>
                          </a:solidFill>
                          <a:effectLst/>
                          <a:latin typeface="Calibri" panose="020F0502020204030204" pitchFamily="34" charset="0"/>
                        </a:rPr>
                        <a:t>in City </a:t>
                      </a:r>
                      <a:r>
                        <a:rPr lang="en-GB" sz="1200" b="0" i="0" u="none" strike="noStrike" smtClean="0">
                          <a:solidFill>
                            <a:srgbClr val="000000"/>
                          </a:solidFill>
                          <a:effectLst/>
                          <a:latin typeface="Calibri" panose="020F0502020204030204" pitchFamily="34" charset="0"/>
                        </a:rPr>
                        <a:t>Centre</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New routes to reach the Downs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a:t>
                      </a:r>
                      <a:r>
                        <a:rPr lang="en-GB" sz="1200" b="0" i="0" u="none" strike="noStrike">
                          <a:solidFill>
                            <a:srgbClr val="000000"/>
                          </a:solidFill>
                          <a:effectLst/>
                          <a:latin typeface="Calibri" panose="020F0502020204030204" pitchFamily="34" charset="0"/>
                        </a:rPr>
                        <a:t>passenger waiting </a:t>
                      </a:r>
                      <a:r>
                        <a:rPr lang="en-GB" sz="1200" b="0" i="0" u="none" strike="noStrike" smtClean="0">
                          <a:solidFill>
                            <a:srgbClr val="000000"/>
                          </a:solidFill>
                          <a:effectLst/>
                          <a:latin typeface="Calibri" panose="020F0502020204030204" pitchFamily="34" charset="0"/>
                        </a:rPr>
                        <a:t>areas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Real-time </a:t>
                      </a:r>
                      <a:r>
                        <a:rPr lang="en-GB" sz="1200" b="0" i="0" u="none" strike="noStrike">
                          <a:solidFill>
                            <a:srgbClr val="000000"/>
                          </a:solidFill>
                          <a:effectLst/>
                          <a:latin typeface="Calibri" panose="020F0502020204030204" pitchFamily="34" charset="0"/>
                        </a:rPr>
                        <a:t>information </a:t>
                      </a:r>
                      <a:r>
                        <a:rPr lang="en-GB" sz="1200" b="0" i="0" u="none" strike="noStrike" smtClean="0">
                          <a:solidFill>
                            <a:srgbClr val="000000"/>
                          </a:solidFill>
                          <a:effectLst/>
                          <a:latin typeface="Calibri" panose="020F0502020204030204" pitchFamily="34" charset="0"/>
                        </a:rPr>
                        <a:t>displays and Intelligent </a:t>
                      </a:r>
                      <a:r>
                        <a:rPr lang="en-GB" sz="1200" b="0" i="0" u="none" strike="noStrike">
                          <a:solidFill>
                            <a:srgbClr val="000000"/>
                          </a:solidFill>
                          <a:effectLst/>
                          <a:latin typeface="Calibri" panose="020F0502020204030204" pitchFamily="34" charset="0"/>
                        </a:rPr>
                        <a:t>Transport </a:t>
                      </a:r>
                      <a:r>
                        <a:rPr lang="en-GB" sz="1200" b="0" i="0" u="none" strike="noStrike" smtClean="0">
                          <a:solidFill>
                            <a:srgbClr val="000000"/>
                          </a:solidFill>
                          <a:effectLst/>
                          <a:latin typeface="Calibri" panose="020F0502020204030204" pitchFamily="34" charset="0"/>
                        </a:rPr>
                        <a:t>System</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a:t>
                      </a:r>
                      <a:r>
                        <a:rPr lang="en-GB" sz="1200" b="0" i="0" u="none" strike="noStrike">
                          <a:solidFill>
                            <a:srgbClr val="000000"/>
                          </a:solidFill>
                          <a:effectLst/>
                          <a:latin typeface="Calibri" panose="020F0502020204030204" pitchFamily="34" charset="0"/>
                        </a:rPr>
                        <a:t>Lane and traffic regulation </a:t>
                      </a:r>
                      <a:r>
                        <a:rPr lang="en-GB" sz="1200" b="0" i="0" u="none" strike="noStrike" smtClean="0">
                          <a:solidFill>
                            <a:srgbClr val="000000"/>
                          </a:solidFill>
                          <a:effectLst/>
                          <a:latin typeface="Calibri" panose="020F0502020204030204" pitchFamily="34" charset="0"/>
                        </a:rPr>
                        <a:t>enforcement</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a:t>
                      </a:r>
                      <a:r>
                        <a:rPr lang="en-GB" sz="1200" b="0" i="0" u="none" strike="noStrike">
                          <a:solidFill>
                            <a:srgbClr val="000000"/>
                          </a:solidFill>
                          <a:effectLst/>
                          <a:latin typeface="Calibri" panose="020F0502020204030204" pitchFamily="34" charset="0"/>
                        </a:rPr>
                        <a:t>service </a:t>
                      </a:r>
                      <a:r>
                        <a:rPr lang="en-GB" sz="1200" b="0" i="0" u="none" strike="noStrike" smtClean="0">
                          <a:solidFill>
                            <a:srgbClr val="000000"/>
                          </a:solidFill>
                          <a:effectLst/>
                          <a:latin typeface="Calibri" panose="020F0502020204030204" pitchFamily="34" charset="0"/>
                        </a:rPr>
                        <a:t>frequencies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Value </a:t>
                      </a:r>
                      <a:r>
                        <a:rPr lang="en-GB" sz="1200" b="0" i="0" u="none" strike="noStrike">
                          <a:solidFill>
                            <a:srgbClr val="000000"/>
                          </a:solidFill>
                          <a:effectLst/>
                          <a:latin typeface="Calibri" panose="020F0502020204030204" pitchFamily="34" charset="0"/>
                        </a:rPr>
                        <a:t>for money fares and </a:t>
                      </a:r>
                      <a:r>
                        <a:rPr lang="en-GB" sz="1200" b="0" i="0" u="none" strike="noStrike" smtClean="0">
                          <a:solidFill>
                            <a:srgbClr val="000000"/>
                          </a:solidFill>
                          <a:effectLst/>
                          <a:latin typeface="Calibri" panose="020F0502020204030204" pitchFamily="34" charset="0"/>
                        </a:rPr>
                        <a:t>tickets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Investment </a:t>
                      </a:r>
                      <a:r>
                        <a:rPr lang="en-GB" sz="1200" b="0" i="0" u="none" strike="noStrike">
                          <a:solidFill>
                            <a:srgbClr val="000000"/>
                          </a:solidFill>
                          <a:effectLst/>
                          <a:latin typeface="Calibri" panose="020F0502020204030204" pitchFamily="34" charset="0"/>
                        </a:rPr>
                        <a:t>in new </a:t>
                      </a:r>
                      <a:r>
                        <a:rPr lang="en-GB" sz="1200" b="0" i="0" u="none" strike="noStrike" smtClean="0">
                          <a:solidFill>
                            <a:srgbClr val="000000"/>
                          </a:solidFill>
                          <a:effectLst/>
                          <a:latin typeface="Calibri" panose="020F0502020204030204" pitchFamily="34" charset="0"/>
                        </a:rPr>
                        <a:t>buses</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a:solidFill>
                            <a:srgbClr val="000000"/>
                          </a:solidFill>
                          <a:effectLst/>
                          <a:latin typeface="Calibri" panose="020F0502020204030204" pitchFamily="34" charset="0"/>
                        </a:rPr>
                        <a:t>14% of residents </a:t>
                      </a:r>
                      <a:r>
                        <a:rPr lang="en-GB" sz="1200" b="0" i="0" u="none" strike="noStrike" smtClean="0">
                          <a:solidFill>
                            <a:srgbClr val="000000"/>
                          </a:solidFill>
                          <a:effectLst/>
                          <a:latin typeface="Calibri" panose="020F0502020204030204" pitchFamily="34" charset="0"/>
                        </a:rPr>
                        <a:t>commute </a:t>
                      </a:r>
                      <a:r>
                        <a:rPr lang="en-GB" sz="1200" b="0" i="0" u="none" strike="noStrike">
                          <a:solidFill>
                            <a:srgbClr val="000000"/>
                          </a:solidFill>
                          <a:effectLst/>
                          <a:latin typeface="Calibri" panose="020F0502020204030204" pitchFamily="34" charset="0"/>
                        </a:rPr>
                        <a:t>by </a:t>
                      </a:r>
                      <a:r>
                        <a:rPr lang="en-GB" sz="1200" b="0" i="0" u="none" strike="noStrike" smtClean="0">
                          <a:solidFill>
                            <a:srgbClr val="000000"/>
                          </a:solidFill>
                          <a:effectLst/>
                          <a:latin typeface="Calibri" panose="020F0502020204030204" pitchFamily="34" charset="0"/>
                        </a:rPr>
                        <a:t>bus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patronage </a:t>
                      </a:r>
                      <a:r>
                        <a:rPr lang="en-GB" sz="1200" b="0" i="0" u="none" strike="noStrike">
                          <a:solidFill>
                            <a:srgbClr val="000000"/>
                          </a:solidFill>
                          <a:effectLst/>
                          <a:latin typeface="Calibri" panose="020F0502020204030204" pitchFamily="34" charset="0"/>
                        </a:rPr>
                        <a:t>increase </a:t>
                      </a:r>
                      <a:r>
                        <a:rPr lang="en-GB" sz="1200" b="0" i="0" u="none" strike="noStrike" smtClean="0">
                          <a:solidFill>
                            <a:srgbClr val="000000"/>
                          </a:solidFill>
                          <a:effectLst/>
                          <a:latin typeface="Calibri" panose="020F0502020204030204" pitchFamily="34" charset="0"/>
                        </a:rPr>
                        <a:t>of</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8.3</a:t>
                      </a:r>
                      <a:r>
                        <a:rPr lang="en-GB" sz="1200" b="0" i="0" u="none" strike="noStrike">
                          <a:solidFill>
                            <a:srgbClr val="000000"/>
                          </a:solidFill>
                          <a:effectLst/>
                          <a:latin typeface="Calibri" panose="020F0502020204030204" pitchFamily="34" charset="0"/>
                        </a:rPr>
                        <a:t>% between 2011 and </a:t>
                      </a:r>
                      <a:r>
                        <a:rPr lang="en-GB" sz="1200" b="0" i="0" u="none" strike="noStrike" smtClean="0">
                          <a:solidFill>
                            <a:srgbClr val="000000"/>
                          </a:solidFill>
                          <a:effectLst/>
                          <a:latin typeface="Calibri" panose="020F0502020204030204" pitchFamily="34" charset="0"/>
                        </a:rPr>
                        <a:t>2017</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Number of passengers on main bus lane route up by 63%</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16% increase in journey times – 7 mins faster than in 1966</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High </a:t>
                      </a:r>
                      <a:r>
                        <a:rPr lang="en-GB" sz="1200" b="0" i="0" u="none" strike="noStrike">
                          <a:solidFill>
                            <a:srgbClr val="000000"/>
                          </a:solidFill>
                          <a:effectLst/>
                          <a:latin typeface="Calibri" panose="020F0502020204030204" pitchFamily="34" charset="0"/>
                        </a:rPr>
                        <a:t>levels of bus </a:t>
                      </a:r>
                      <a:r>
                        <a:rPr lang="en-GB" sz="1200" b="0" i="0" u="none" strike="noStrike" smtClean="0">
                          <a:solidFill>
                            <a:srgbClr val="000000"/>
                          </a:solidFill>
                          <a:effectLst/>
                          <a:latin typeface="Calibri" panose="020F0502020204030204" pitchFamily="34" charset="0"/>
                        </a:rPr>
                        <a:t>satisfaction: 92%</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Operators have been able to invest</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Looking at franchising</a:t>
                      </a: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4793981"/>
                  </a:ext>
                </a:extLst>
              </a:tr>
              <a:tr h="1101938">
                <a:tc>
                  <a:txBody>
                    <a:bodyPr/>
                    <a:lstStyle/>
                    <a:p>
                      <a:pPr algn="l" fontAlgn="t"/>
                      <a:r>
                        <a:rPr lang="en-GB" sz="1200" b="1" i="0" u="none" strike="noStrike">
                          <a:solidFill>
                            <a:srgbClr val="000000"/>
                          </a:solidFill>
                          <a:effectLst/>
                          <a:latin typeface="Calibri" panose="020F0502020204030204" pitchFamily="34" charset="0"/>
                        </a:rPr>
                        <a:t>West of England Partnership</a:t>
                      </a:r>
                    </a:p>
                  </a:txBody>
                  <a:tcPr marL="6350" marR="6350" marT="6350" marB="0"/>
                </a:tc>
                <a:tc>
                  <a:txBody>
                    <a:bodyPr/>
                    <a:lstStyle/>
                    <a:p>
                      <a:pPr algn="l" fontAlgn="t"/>
                      <a:r>
                        <a:rPr lang="en-GB" sz="1200" b="0" i="0" u="none" strike="noStrike" smtClean="0">
                          <a:solidFill>
                            <a:srgbClr val="000000"/>
                          </a:solidFill>
                          <a:effectLst/>
                          <a:latin typeface="Calibri" panose="020F0502020204030204" pitchFamily="34" charset="0"/>
                        </a:rPr>
                        <a:t>West </a:t>
                      </a:r>
                      <a:r>
                        <a:rPr lang="en-GB" sz="1200" b="0" i="0" u="none" strike="noStrike">
                          <a:solidFill>
                            <a:srgbClr val="000000"/>
                          </a:solidFill>
                          <a:effectLst/>
                          <a:latin typeface="Calibri" panose="020F0502020204030204" pitchFamily="34" charset="0"/>
                        </a:rPr>
                        <a:t>of England Combined </a:t>
                      </a:r>
                      <a:r>
                        <a:rPr lang="en-GB" sz="1200" b="0" i="0" u="none" strike="noStrike" smtClean="0">
                          <a:solidFill>
                            <a:srgbClr val="000000"/>
                          </a:solidFill>
                          <a:effectLst/>
                          <a:latin typeface="Calibri" panose="020F0502020204030204" pitchFamily="34" charset="0"/>
                        </a:rPr>
                        <a:t>Authority (3 councils), North </a:t>
                      </a:r>
                      <a:r>
                        <a:rPr lang="en-GB" sz="1200" b="0" i="0" u="none" strike="noStrike">
                          <a:solidFill>
                            <a:srgbClr val="000000"/>
                          </a:solidFill>
                          <a:effectLst/>
                          <a:latin typeface="Calibri" panose="020F0502020204030204" pitchFamily="34" charset="0"/>
                        </a:rPr>
                        <a:t>Somerset </a:t>
                      </a:r>
                      <a:r>
                        <a:rPr lang="en-GB" sz="1200" b="0" i="0" u="none" strike="noStrike" smtClean="0">
                          <a:solidFill>
                            <a:srgbClr val="000000"/>
                          </a:solidFill>
                          <a:effectLst/>
                          <a:latin typeface="Calibri" panose="020F0502020204030204" pitchFamily="34" charset="0"/>
                        </a:rPr>
                        <a:t>Council, Department </a:t>
                      </a:r>
                      <a:r>
                        <a:rPr lang="en-GB" sz="1200" b="0" i="0" u="none" strike="noStrike">
                          <a:solidFill>
                            <a:srgbClr val="000000"/>
                          </a:solidFill>
                          <a:effectLst/>
                          <a:latin typeface="Calibri" panose="020F0502020204030204" pitchFamily="34" charset="0"/>
                        </a:rPr>
                        <a:t>for </a:t>
                      </a:r>
                      <a:r>
                        <a:rPr lang="en-GB" sz="1200" b="0" i="0" u="none" strike="noStrike" smtClean="0">
                          <a:solidFill>
                            <a:srgbClr val="000000"/>
                          </a:solidFill>
                          <a:effectLst/>
                          <a:latin typeface="Calibri" panose="020F0502020204030204" pitchFamily="34" charset="0"/>
                        </a:rPr>
                        <a:t>Transport, </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First West of </a:t>
                      </a:r>
                      <a:r>
                        <a:rPr lang="en-GB" sz="1200" b="0" i="0" u="none" strike="noStrike" smtClean="0">
                          <a:solidFill>
                            <a:srgbClr val="000000"/>
                          </a:solidFill>
                          <a:effectLst/>
                          <a:latin typeface="Calibri" panose="020F0502020204030204" pitchFamily="34" charset="0"/>
                        </a:rPr>
                        <a:t>England</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a:t>
                      </a:r>
                      <a:r>
                        <a:rPr lang="en-GB" sz="1200" b="0" i="0" u="none" strike="noStrike">
                          <a:solidFill>
                            <a:srgbClr val="000000"/>
                          </a:solidFill>
                          <a:effectLst/>
                          <a:latin typeface="Calibri" panose="020F0502020204030204" pitchFamily="34" charset="0"/>
                        </a:rPr>
                        <a:t>priority measures (new bus lanes and intelligent traffic signals) </a:t>
                      </a:r>
                      <a:endParaRPr lang="en-GB" sz="1200" b="0" i="0" u="none" strike="noStrike"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New </a:t>
                      </a:r>
                      <a:r>
                        <a:rPr lang="en-GB" sz="1200" b="0" i="0" u="none" strike="noStrike">
                          <a:solidFill>
                            <a:srgbClr val="000000"/>
                          </a:solidFill>
                          <a:effectLst/>
                          <a:latin typeface="Calibri" panose="020F0502020204030204" pitchFamily="34" charset="0"/>
                        </a:rPr>
                        <a:t>cleaner, greener </a:t>
                      </a:r>
                      <a:r>
                        <a:rPr lang="en-GB" sz="1200" b="0" i="0" u="none" strike="noStrike" smtClean="0">
                          <a:solidFill>
                            <a:srgbClr val="000000"/>
                          </a:solidFill>
                          <a:effectLst/>
                          <a:latin typeface="Calibri" panose="020F0502020204030204" pitchFamily="34" charset="0"/>
                        </a:rPr>
                        <a:t>and more </a:t>
                      </a:r>
                      <a:r>
                        <a:rPr lang="en-GB" sz="1200" b="0" i="0" u="none" strike="noStrike">
                          <a:solidFill>
                            <a:srgbClr val="000000"/>
                          </a:solidFill>
                          <a:effectLst/>
                          <a:latin typeface="Calibri" panose="020F0502020204030204" pitchFamily="34" charset="0"/>
                        </a:rPr>
                        <a:t>accessible </a:t>
                      </a:r>
                      <a:r>
                        <a:rPr lang="en-GB" sz="1200" b="0" i="0" u="none" strike="noStrike" smtClean="0">
                          <a:solidFill>
                            <a:srgbClr val="000000"/>
                          </a:solidFill>
                          <a:effectLst/>
                          <a:latin typeface="Calibri" panose="020F0502020204030204" pitchFamily="34" charset="0"/>
                        </a:rPr>
                        <a:t>buses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Real-time information</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Improved links</a:t>
                      </a:r>
                      <a:r>
                        <a:rPr lang="en-GB" sz="1200" b="0" i="0" u="none" strike="noStrike" baseline="0" smtClean="0">
                          <a:solidFill>
                            <a:srgbClr val="000000"/>
                          </a:solidFill>
                          <a:effectLst/>
                          <a:latin typeface="Calibri" panose="020F0502020204030204" pitchFamily="34" charset="0"/>
                        </a:rPr>
                        <a:t> to other transport</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New </a:t>
                      </a:r>
                      <a:r>
                        <a:rPr lang="en-GB" sz="1200" b="0" i="0" u="none" strike="noStrike">
                          <a:solidFill>
                            <a:srgbClr val="000000"/>
                          </a:solidFill>
                          <a:effectLst/>
                          <a:latin typeface="Calibri" panose="020F0502020204030204" pitchFamily="34" charset="0"/>
                        </a:rPr>
                        <a:t>shelters, with better information and </a:t>
                      </a:r>
                      <a:r>
                        <a:rPr lang="en-GB" sz="1200" b="0" i="0" u="none" strike="noStrike" smtClean="0">
                          <a:solidFill>
                            <a:srgbClr val="000000"/>
                          </a:solidFill>
                          <a:effectLst/>
                          <a:latin typeface="Calibri" panose="020F0502020204030204" pitchFamily="34" charset="0"/>
                        </a:rPr>
                        <a:t>comfort</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Increasing </a:t>
                      </a:r>
                      <a:r>
                        <a:rPr lang="en-GB" sz="1200" b="0" i="0" u="none" strike="noStrike">
                          <a:solidFill>
                            <a:srgbClr val="000000"/>
                          </a:solidFill>
                          <a:effectLst/>
                          <a:latin typeface="Calibri" panose="020F0502020204030204" pitchFamily="34" charset="0"/>
                        </a:rPr>
                        <a:t>bus use in Bristol,</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with 54% passenger growth between 2012/13 and </a:t>
                      </a:r>
                      <a:r>
                        <a:rPr lang="en-GB" sz="1200" b="0" i="0" u="none" strike="noStrike" smtClean="0">
                          <a:solidFill>
                            <a:srgbClr val="000000"/>
                          </a:solidFill>
                          <a:effectLst/>
                          <a:latin typeface="Calibri" panose="020F0502020204030204" pitchFamily="34" charset="0"/>
                        </a:rPr>
                        <a:t>2018/19</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Looking</a:t>
                      </a:r>
                      <a:r>
                        <a:rPr lang="en-GB" sz="1200" b="0" i="0" u="none" strike="noStrike" baseline="0" smtClean="0">
                          <a:solidFill>
                            <a:srgbClr val="000000"/>
                          </a:solidFill>
                          <a:effectLst/>
                          <a:latin typeface="Calibri" panose="020F0502020204030204" pitchFamily="34" charset="0"/>
                        </a:rPr>
                        <a:t> at further partnership agreement and franchising options</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27043112"/>
                  </a:ext>
                </a:extLst>
              </a:tr>
              <a:tr h="1339780">
                <a:tc>
                  <a:txBody>
                    <a:bodyPr/>
                    <a:lstStyle/>
                    <a:p>
                      <a:pPr algn="l" fontAlgn="t"/>
                      <a:r>
                        <a:rPr lang="en-GB" sz="1200" b="1" i="0" u="none" strike="noStrike">
                          <a:solidFill>
                            <a:srgbClr val="000000"/>
                          </a:solidFill>
                          <a:effectLst/>
                          <a:latin typeface="Calibri" panose="020F0502020204030204" pitchFamily="34" charset="0"/>
                        </a:rPr>
                        <a:t>South East Dorset (Bournemouth and Poole)</a:t>
                      </a:r>
                    </a:p>
                  </a:txBody>
                  <a:tcPr marL="6350" marR="6350" marT="6350" marB="0"/>
                </a:tc>
                <a:tc>
                  <a:txBody>
                    <a:bodyPr/>
                    <a:lstStyle/>
                    <a:p>
                      <a:pPr algn="l" fontAlgn="t"/>
                      <a:r>
                        <a:rPr lang="en-GB" sz="1200" b="0" i="0" u="none" strike="noStrike">
                          <a:solidFill>
                            <a:srgbClr val="000000"/>
                          </a:solidFill>
                          <a:effectLst/>
                          <a:latin typeface="Calibri" panose="020F0502020204030204" pitchFamily="34" charset="0"/>
                        </a:rPr>
                        <a:t>Bournemouth Borough Council, </a:t>
                      </a:r>
                      <a:r>
                        <a:rPr lang="en-GB" sz="1200" b="0" i="0" u="none" strike="noStrike" smtClean="0">
                          <a:solidFill>
                            <a:srgbClr val="000000"/>
                          </a:solidFill>
                          <a:effectLst/>
                          <a:latin typeface="Calibri" panose="020F0502020204030204" pitchFamily="34" charset="0"/>
                        </a:rPr>
                        <a:t>Borough </a:t>
                      </a:r>
                      <a:r>
                        <a:rPr lang="en-GB" sz="1200" b="0" i="0" u="none" strike="noStrike">
                          <a:solidFill>
                            <a:srgbClr val="000000"/>
                          </a:solidFill>
                          <a:effectLst/>
                          <a:latin typeface="Calibri" panose="020F0502020204030204" pitchFamily="34" charset="0"/>
                        </a:rPr>
                        <a:t>of Poole , </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Dorset County Council, </a:t>
                      </a:r>
                      <a:r>
                        <a:rPr lang="en-GB" sz="1200" b="0" i="0" u="none" strike="noStrike" smtClean="0">
                          <a:solidFill>
                            <a:srgbClr val="000000"/>
                          </a:solidFill>
                          <a:effectLst/>
                          <a:latin typeface="Calibri" panose="020F0502020204030204" pitchFamily="34" charset="0"/>
                        </a:rPr>
                        <a:t>Transdev </a:t>
                      </a:r>
                      <a:r>
                        <a:rPr lang="en-GB" sz="1200" b="0" i="0" u="none" strike="noStrike">
                          <a:solidFill>
                            <a:srgbClr val="000000"/>
                          </a:solidFill>
                          <a:effectLst/>
                          <a:latin typeface="Calibri" panose="020F0502020204030204" pitchFamily="34" charset="0"/>
                        </a:rPr>
                        <a:t>Yellow Buses, </a:t>
                      </a:r>
                      <a:r>
                        <a:rPr lang="en-GB" sz="1200" b="0" i="0" u="none" strike="noStrike" smtClean="0">
                          <a:solidFill>
                            <a:srgbClr val="000000"/>
                          </a:solidFill>
                          <a:effectLst/>
                          <a:latin typeface="Calibri" panose="020F0502020204030204" pitchFamily="34" charset="0"/>
                        </a:rPr>
                        <a:t>Go </a:t>
                      </a:r>
                      <a:r>
                        <a:rPr lang="en-GB" sz="1200" b="0" i="0" u="none" strike="noStrike">
                          <a:solidFill>
                            <a:srgbClr val="000000"/>
                          </a:solidFill>
                          <a:effectLst/>
                          <a:latin typeface="Calibri" panose="020F0502020204030204" pitchFamily="34" charset="0"/>
                        </a:rPr>
                        <a:t>South Coast</a:t>
                      </a: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lanes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Greener, more comfortable buses with wi-fi</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Bus activated traffic signals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Real-time information &amp; reliable timetables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Refurbished </a:t>
                      </a:r>
                      <a:r>
                        <a:rPr lang="en-GB" sz="1200" b="0" i="0" u="none" strike="noStrike">
                          <a:solidFill>
                            <a:srgbClr val="000000"/>
                          </a:solidFill>
                          <a:effectLst/>
                          <a:latin typeface="Calibri" panose="020F0502020204030204" pitchFamily="34" charset="0"/>
                        </a:rPr>
                        <a:t>bus station, bus shelter improvements and </a:t>
                      </a:r>
                      <a:r>
                        <a:rPr lang="en-GB" sz="1200" b="0" i="0" u="none" strike="noStrike" smtClean="0">
                          <a:solidFill>
                            <a:srgbClr val="000000"/>
                          </a:solidFill>
                          <a:effectLst/>
                          <a:latin typeface="Calibri" panose="020F0502020204030204" pitchFamily="34" charset="0"/>
                        </a:rPr>
                        <a:t>lowered pavements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Worrking </a:t>
                      </a:r>
                      <a:r>
                        <a:rPr lang="en-GB" sz="1200" b="0" i="0" u="none" strike="noStrike">
                          <a:solidFill>
                            <a:srgbClr val="000000"/>
                          </a:solidFill>
                          <a:effectLst/>
                          <a:latin typeface="Calibri" panose="020F0502020204030204" pitchFamily="34" charset="0"/>
                        </a:rPr>
                        <a:t>to put bus at the heart of planning for schools, hospitals, housing, town centres and social services</a:t>
                      </a:r>
                      <a:r>
                        <a:rPr lang="en-GB" sz="1200" b="0" i="0" u="none" strike="noStrike" smtClean="0">
                          <a:solidFill>
                            <a:srgbClr val="000000"/>
                          </a:solidFill>
                          <a:effectLst/>
                          <a:latin typeface="Calibri" panose="020F0502020204030204" pitchFamily="34" charset="0"/>
                        </a:rPr>
                        <a:t>. </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5.4</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million more bus </a:t>
                      </a:r>
                      <a:r>
                        <a:rPr lang="en-GB" sz="1200" b="0" i="0" u="none" strike="noStrike">
                          <a:solidFill>
                            <a:srgbClr val="000000"/>
                          </a:solidFill>
                          <a:effectLst/>
                          <a:latin typeface="Calibri" panose="020F0502020204030204" pitchFamily="34" charset="0"/>
                        </a:rPr>
                        <a:t>journeys in </a:t>
                      </a:r>
                      <a:r>
                        <a:rPr lang="en-GB" sz="1200" b="0" i="0" u="none" strike="noStrike" smtClean="0">
                          <a:solidFill>
                            <a:srgbClr val="000000"/>
                          </a:solidFill>
                          <a:effectLst/>
                          <a:latin typeface="Calibri" panose="020F0502020204030204" pitchFamily="34" charset="0"/>
                        </a:rPr>
                        <a:t>2017-18</a:t>
                      </a:r>
                      <a:r>
                        <a:rPr lang="en-GB" sz="1200" b="0" i="0" u="none" strike="noStrike">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compared to the </a:t>
                      </a:r>
                      <a:r>
                        <a:rPr lang="en-GB" sz="1200" b="0" i="0" u="none" strike="noStrike">
                          <a:solidFill>
                            <a:srgbClr val="000000"/>
                          </a:solidFill>
                          <a:effectLst/>
                          <a:latin typeface="Calibri" panose="020F0502020204030204" pitchFamily="34" charset="0"/>
                        </a:rPr>
                        <a:t>previous </a:t>
                      </a:r>
                      <a:r>
                        <a:rPr lang="en-GB" sz="1200" b="0" i="0" u="none" strike="noStrike" smtClean="0">
                          <a:solidFill>
                            <a:srgbClr val="000000"/>
                          </a:solidFill>
                          <a:effectLst/>
                          <a:latin typeface="Calibri" panose="020F0502020204030204" pitchFamily="34" charset="0"/>
                        </a:rPr>
                        <a:t>year</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Bournemouth </a:t>
                      </a:r>
                      <a:r>
                        <a:rPr lang="en-GB" sz="1200" b="0" i="0" u="none" strike="noStrike">
                          <a:solidFill>
                            <a:srgbClr val="000000"/>
                          </a:solidFill>
                          <a:effectLst/>
                          <a:latin typeface="Calibri" panose="020F0502020204030204" pitchFamily="34" charset="0"/>
                        </a:rPr>
                        <a:t>among the top 10 areas in England for highest bus </a:t>
                      </a:r>
                      <a:r>
                        <a:rPr lang="en-GB" sz="1200" b="0" i="0" u="none" strike="noStrike" smtClean="0">
                          <a:solidFill>
                            <a:srgbClr val="000000"/>
                          </a:solidFill>
                          <a:effectLst/>
                          <a:latin typeface="Calibri" panose="020F0502020204030204" pitchFamily="34" charset="0"/>
                        </a:rPr>
                        <a:t>use</a:t>
                      </a:r>
                      <a:r>
                        <a:rPr lang="en-GB" sz="1200" b="0" i="0" u="none" strike="noStrike">
                          <a:solidFill>
                            <a:srgbClr val="000000"/>
                          </a:solidFill>
                          <a:effectLst/>
                          <a:latin typeface="Calibri" panose="020F0502020204030204" pitchFamily="34" charset="0"/>
                        </a:rPr>
                        <a:t/>
                      </a:r>
                      <a:br>
                        <a:rPr lang="en-GB" sz="1200" b="0" i="0" u="none" strike="noStrike">
                          <a:solidFill>
                            <a:srgbClr val="000000"/>
                          </a:solidFill>
                          <a:effectLst/>
                          <a:latin typeface="Calibri" panose="020F0502020204030204" pitchFamily="34" charset="0"/>
                        </a:rPr>
                      </a:b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6812651"/>
                  </a:ext>
                </a:extLst>
              </a:tr>
            </a:tbl>
          </a:graphicData>
        </a:graphic>
      </p:graphicFrame>
    </p:spTree>
    <p:extLst>
      <p:ext uri="{BB962C8B-B14F-4D97-AF65-F5344CB8AC3E}">
        <p14:creationId xmlns:p14="http://schemas.microsoft.com/office/powerpoint/2010/main" val="252074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Integrated, partnership-based approaches: other UK </a:t>
            </a:r>
            <a:endParaRPr lang="en-GB"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322511"/>
              </p:ext>
            </p:extLst>
          </p:nvPr>
        </p:nvGraphicFramePr>
        <p:xfrm>
          <a:off x="251520" y="1700808"/>
          <a:ext cx="8712969" cy="1502534"/>
        </p:xfrm>
        <a:graphic>
          <a:graphicData uri="http://schemas.openxmlformats.org/drawingml/2006/table">
            <a:tbl>
              <a:tblPr firstRow="1" bandRow="1">
                <a:tableStyleId>{5C22544A-7EE6-4342-B048-85BDC9FD1C3A}</a:tableStyleId>
              </a:tblPr>
              <a:tblGrid>
                <a:gridCol w="1020670">
                  <a:extLst>
                    <a:ext uri="{9D8B030D-6E8A-4147-A177-3AD203B41FA5}">
                      <a16:colId xmlns:a16="http://schemas.microsoft.com/office/drawing/2014/main" val="4058590343"/>
                    </a:ext>
                  </a:extLst>
                </a:gridCol>
                <a:gridCol w="1715634">
                  <a:extLst>
                    <a:ext uri="{9D8B030D-6E8A-4147-A177-3AD203B41FA5}">
                      <a16:colId xmlns:a16="http://schemas.microsoft.com/office/drawing/2014/main" val="1154590183"/>
                    </a:ext>
                  </a:extLst>
                </a:gridCol>
                <a:gridCol w="3600400">
                  <a:extLst>
                    <a:ext uri="{9D8B030D-6E8A-4147-A177-3AD203B41FA5}">
                      <a16:colId xmlns:a16="http://schemas.microsoft.com/office/drawing/2014/main" val="3785132534"/>
                    </a:ext>
                  </a:extLst>
                </a:gridCol>
                <a:gridCol w="2376265">
                  <a:extLst>
                    <a:ext uri="{9D8B030D-6E8A-4147-A177-3AD203B41FA5}">
                      <a16:colId xmlns:a16="http://schemas.microsoft.com/office/drawing/2014/main" val="4229216979"/>
                    </a:ext>
                  </a:extLst>
                </a:gridCol>
              </a:tblGrid>
              <a:tr h="216024">
                <a:tc>
                  <a:txBody>
                    <a:bodyPr/>
                    <a:lstStyle/>
                    <a:p>
                      <a:pPr algn="l" fontAlgn="b"/>
                      <a:r>
                        <a:rPr lang="en-GB" sz="1200" b="1" i="0" u="none" strike="noStrike" smtClean="0">
                          <a:solidFill>
                            <a:srgbClr val="000000"/>
                          </a:solidFill>
                          <a:effectLst/>
                          <a:latin typeface="Calibri" panose="020F0502020204030204" pitchFamily="34" charset="0"/>
                        </a:rPr>
                        <a:t>Partnership</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Partners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1" i="0" u="none" strike="noStrike" smtClean="0">
                          <a:solidFill>
                            <a:srgbClr val="000000"/>
                          </a:solidFill>
                          <a:effectLst/>
                          <a:latin typeface="Calibri" panose="020F0502020204030204" pitchFamily="34" charset="0"/>
                        </a:rPr>
                        <a:t>Bus service improvement measures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Benefits &amp; future</a:t>
                      </a:r>
                      <a:r>
                        <a:rPr lang="en-GB" sz="1200" b="1" i="0" u="none" strike="noStrike" baseline="0" smtClean="0">
                          <a:solidFill>
                            <a:srgbClr val="000000"/>
                          </a:solidFill>
                          <a:effectLst/>
                          <a:latin typeface="Calibri" panose="020F0502020204030204" pitchFamily="34" charset="0"/>
                        </a:rPr>
                        <a:t> developments</a:t>
                      </a:r>
                      <a:endParaRPr lang="en-GB" sz="12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0510919"/>
                  </a:ext>
                </a:extLst>
              </a:tr>
              <a:tr h="370840">
                <a:tc>
                  <a:txBody>
                    <a:bodyPr/>
                    <a:lstStyle/>
                    <a:p>
                      <a:pPr algn="l" fontAlgn="t"/>
                      <a:r>
                        <a:rPr lang="en-GB" sz="1200" b="1" i="0" u="none" strike="noStrike" smtClean="0">
                          <a:solidFill>
                            <a:srgbClr val="000000"/>
                          </a:solidFill>
                          <a:effectLst/>
                          <a:latin typeface="Calibri" panose="020F0502020204030204" pitchFamily="34" charset="0"/>
                        </a:rPr>
                        <a:t>Belfast Glider</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0" i="0" u="none" strike="noStrike" smtClean="0">
                          <a:solidFill>
                            <a:srgbClr val="000000"/>
                          </a:solidFill>
                          <a:effectLst/>
                          <a:latin typeface="Calibri" panose="020F0502020204030204" pitchFamily="34" charset="0"/>
                        </a:rPr>
                        <a:t>Translink (3 bus operators), Department for Infrastructure; Ardmore (comms partner)</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A bus rapid transit system, using modern, articulated, tram-style buses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Uses new and existing bus lanes</a:t>
                      </a:r>
                    </a:p>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Traffic</a:t>
                      </a:r>
                      <a:r>
                        <a:rPr lang="en-GB" sz="1200" b="0" i="0" u="none" strike="noStrike" baseline="0" smtClean="0">
                          <a:solidFill>
                            <a:srgbClr val="000000"/>
                          </a:solidFill>
                          <a:effectLst/>
                          <a:latin typeface="Calibri" panose="020F0502020204030204" pitchFamily="34" charset="0"/>
                        </a:rPr>
                        <a:t> light prioritisation</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Increased distance between bus stops – 400m</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Integration with other modes and cycle parking at key hubs</a:t>
                      </a:r>
                      <a:endParaRPr lang="en-GB" sz="1200" b="0" i="0" u="none" strike="noStrike" smtClean="0">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Since Sept 2018, has increased bus</a:t>
                      </a:r>
                      <a:r>
                        <a:rPr lang="en-GB" sz="1200" b="0" i="0" u="none" strike="noStrike" baseline="0" smtClean="0">
                          <a:solidFill>
                            <a:srgbClr val="000000"/>
                          </a:solidFill>
                          <a:effectLst/>
                          <a:latin typeface="Calibri" panose="020F0502020204030204" pitchFamily="34" charset="0"/>
                        </a:rPr>
                        <a:t> patronage by 30%</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25% reduction in journey times and increased reliability</a:t>
                      </a:r>
                    </a:p>
                    <a:p>
                      <a:pPr marL="171450" indent="-171450" algn="l" fontAlgn="t">
                        <a:buFont typeface="Arial" panose="020B0604020202020204" pitchFamily="34" charset="0"/>
                        <a:buChar char="•"/>
                      </a:pPr>
                      <a:r>
                        <a:rPr lang="en-GB" sz="1200" b="0" i="0" u="none" strike="noStrike" baseline="0" smtClean="0">
                          <a:solidFill>
                            <a:srgbClr val="000000"/>
                          </a:solidFill>
                          <a:effectLst/>
                          <a:latin typeface="Calibri" panose="020F0502020204030204" pitchFamily="34" charset="0"/>
                        </a:rPr>
                        <a:t>Cost to date £90m but further corridor in development</a:t>
                      </a:r>
                    </a:p>
                    <a:p>
                      <a:pPr marL="171450" indent="-171450" algn="l" fontAlgn="t">
                        <a:buFont typeface="Arial" panose="020B0604020202020204" pitchFamily="34" charset="0"/>
                        <a:buChar char="•"/>
                      </a:pP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4793981"/>
                  </a:ext>
                </a:extLst>
              </a:tr>
            </a:tbl>
          </a:graphicData>
        </a:graphic>
      </p:graphicFrame>
    </p:spTree>
    <p:extLst>
      <p:ext uri="{BB962C8B-B14F-4D97-AF65-F5344CB8AC3E}">
        <p14:creationId xmlns:p14="http://schemas.microsoft.com/office/powerpoint/2010/main" val="2938757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Integrated, partnership-based approaches: international</a:t>
            </a:r>
            <a:endParaRPr lang="en-GB"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5938301"/>
              </p:ext>
            </p:extLst>
          </p:nvPr>
        </p:nvGraphicFramePr>
        <p:xfrm>
          <a:off x="251520" y="1700808"/>
          <a:ext cx="8712969" cy="3432204"/>
        </p:xfrm>
        <a:graphic>
          <a:graphicData uri="http://schemas.openxmlformats.org/drawingml/2006/table">
            <a:tbl>
              <a:tblPr firstRow="1" bandRow="1">
                <a:tableStyleId>{5C22544A-7EE6-4342-B048-85BDC9FD1C3A}</a:tableStyleId>
              </a:tblPr>
              <a:tblGrid>
                <a:gridCol w="1020670">
                  <a:extLst>
                    <a:ext uri="{9D8B030D-6E8A-4147-A177-3AD203B41FA5}">
                      <a16:colId xmlns:a16="http://schemas.microsoft.com/office/drawing/2014/main" val="4058590343"/>
                    </a:ext>
                  </a:extLst>
                </a:gridCol>
                <a:gridCol w="1715634">
                  <a:extLst>
                    <a:ext uri="{9D8B030D-6E8A-4147-A177-3AD203B41FA5}">
                      <a16:colId xmlns:a16="http://schemas.microsoft.com/office/drawing/2014/main" val="1154590183"/>
                    </a:ext>
                  </a:extLst>
                </a:gridCol>
                <a:gridCol w="3600400">
                  <a:extLst>
                    <a:ext uri="{9D8B030D-6E8A-4147-A177-3AD203B41FA5}">
                      <a16:colId xmlns:a16="http://schemas.microsoft.com/office/drawing/2014/main" val="3785132534"/>
                    </a:ext>
                  </a:extLst>
                </a:gridCol>
                <a:gridCol w="2376265">
                  <a:extLst>
                    <a:ext uri="{9D8B030D-6E8A-4147-A177-3AD203B41FA5}">
                      <a16:colId xmlns:a16="http://schemas.microsoft.com/office/drawing/2014/main" val="4229216979"/>
                    </a:ext>
                  </a:extLst>
                </a:gridCol>
              </a:tblGrid>
              <a:tr h="216024">
                <a:tc>
                  <a:txBody>
                    <a:bodyPr/>
                    <a:lstStyle/>
                    <a:p>
                      <a:pPr algn="l" fontAlgn="b"/>
                      <a:r>
                        <a:rPr lang="en-GB" sz="1200" b="1" i="0" u="none" strike="noStrike" smtClean="0">
                          <a:solidFill>
                            <a:srgbClr val="000000"/>
                          </a:solidFill>
                          <a:effectLst/>
                          <a:latin typeface="Calibri" panose="020F0502020204030204" pitchFamily="34" charset="0"/>
                        </a:rPr>
                        <a:t>Project</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Partners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200" b="1" i="0" u="none" strike="noStrike" smtClean="0">
                          <a:solidFill>
                            <a:srgbClr val="000000"/>
                          </a:solidFill>
                          <a:effectLst/>
                          <a:latin typeface="Calibri" panose="020F0502020204030204" pitchFamily="34" charset="0"/>
                        </a:rPr>
                        <a:t>Bus service improvement measures</a:t>
                      </a:r>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1" i="0" u="none" strike="noStrike" smtClean="0">
                          <a:solidFill>
                            <a:srgbClr val="000000"/>
                          </a:solidFill>
                          <a:effectLst/>
                          <a:latin typeface="Calibri" panose="020F0502020204030204" pitchFamily="34" charset="0"/>
                        </a:rPr>
                        <a:t>Benefits &amp; future</a:t>
                      </a:r>
                      <a:r>
                        <a:rPr lang="en-GB" sz="1200" b="1" i="0" u="none" strike="noStrike" baseline="0" smtClean="0">
                          <a:solidFill>
                            <a:srgbClr val="000000"/>
                          </a:solidFill>
                          <a:effectLst/>
                          <a:latin typeface="Calibri" panose="020F0502020204030204" pitchFamily="34" charset="0"/>
                        </a:rPr>
                        <a:t> developments</a:t>
                      </a:r>
                      <a:endParaRPr lang="en-GB" sz="12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40510919"/>
                  </a:ext>
                </a:extLst>
              </a:tr>
              <a:tr h="370840">
                <a:tc>
                  <a:txBody>
                    <a:bodyPr/>
                    <a:lstStyle/>
                    <a:p>
                      <a:pPr algn="l" fontAlgn="b"/>
                      <a:r>
                        <a:rPr lang="en-GB" sz="1200" b="0" i="0" u="none" strike="noStrike">
                          <a:solidFill>
                            <a:srgbClr val="000000"/>
                          </a:solidFill>
                          <a:effectLst/>
                          <a:latin typeface="Calibri" panose="020F0502020204030204" pitchFamily="34" charset="0"/>
                        </a:rPr>
                        <a:t>Bx41 Select Bus Service on Webster Avenue, </a:t>
                      </a:r>
                      <a:r>
                        <a:rPr lang="en-GB" sz="1200" b="0" i="0" u="none" strike="noStrike" smtClean="0">
                          <a:solidFill>
                            <a:srgbClr val="000000"/>
                          </a:solidFill>
                          <a:effectLst/>
                          <a:latin typeface="Calibri" panose="020F0502020204030204" pitchFamily="34" charset="0"/>
                        </a:rPr>
                        <a:t>NYC</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en-GB" sz="1200" b="0" i="0" u="none" strike="noStrike">
                          <a:solidFill>
                            <a:srgbClr val="000000"/>
                          </a:solidFill>
                          <a:effectLst/>
                          <a:latin typeface="Calibri" panose="020F0502020204030204" pitchFamily="34" charset="0"/>
                        </a:rPr>
                        <a:t>New York City </a:t>
                      </a:r>
                      <a:r>
                        <a:rPr lang="en-GB" sz="1200" b="0" i="0" u="none" strike="noStrike" smtClean="0">
                          <a:solidFill>
                            <a:srgbClr val="000000"/>
                          </a:solidFill>
                          <a:effectLst/>
                          <a:latin typeface="Calibri" panose="020F0502020204030204" pitchFamily="34" charset="0"/>
                        </a:rPr>
                        <a:t>Transit, </a:t>
                      </a:r>
                      <a:r>
                        <a:rPr lang="en-GB" sz="1200" b="0" i="0" u="none" strike="noStrike">
                          <a:solidFill>
                            <a:srgbClr val="000000"/>
                          </a:solidFill>
                          <a:effectLst/>
                          <a:latin typeface="Calibri" panose="020F0502020204030204" pitchFamily="34" charset="0"/>
                        </a:rPr>
                        <a:t>the City's Department for Transportation </a:t>
                      </a:r>
                    </a:p>
                  </a:txBody>
                  <a:tcPr marL="6350" marR="6350" marT="6350" marB="0"/>
                </a:tc>
                <a:tc>
                  <a:txBody>
                    <a:bodyPr/>
                    <a:lstStyle/>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A </a:t>
                      </a:r>
                      <a:r>
                        <a:rPr lang="en-GB" sz="1200" b="0" i="0" u="none" strike="noStrike">
                          <a:solidFill>
                            <a:srgbClr val="000000"/>
                          </a:solidFill>
                          <a:effectLst/>
                          <a:latin typeface="Calibri" panose="020F0502020204030204" pitchFamily="34" charset="0"/>
                        </a:rPr>
                        <a:t>Select Bus Service </a:t>
                      </a:r>
                      <a:r>
                        <a:rPr lang="en-GB" sz="1200" b="0" i="0" u="none" strike="noStrike" smtClean="0">
                          <a:solidFill>
                            <a:srgbClr val="000000"/>
                          </a:solidFill>
                          <a:effectLst/>
                          <a:latin typeface="Calibri" panose="020F0502020204030204" pitchFamily="34" charset="0"/>
                        </a:rPr>
                        <a:t>-</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limited stops</a:t>
                      </a: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Off-board </a:t>
                      </a:r>
                      <a:r>
                        <a:rPr lang="en-GB" sz="1200" b="0" i="0" u="none" strike="noStrike">
                          <a:solidFill>
                            <a:srgbClr val="000000"/>
                          </a:solidFill>
                          <a:effectLst/>
                          <a:latin typeface="Calibri" panose="020F0502020204030204" pitchFamily="34" charset="0"/>
                        </a:rPr>
                        <a:t>tickets at most </a:t>
                      </a:r>
                      <a:r>
                        <a:rPr lang="en-GB" sz="1200" b="0" i="0" u="none" strike="noStrike" smtClean="0">
                          <a:solidFill>
                            <a:srgbClr val="000000"/>
                          </a:solidFill>
                          <a:effectLst/>
                          <a:latin typeface="Calibri" panose="020F0502020204030204" pitchFamily="34" charset="0"/>
                        </a:rPr>
                        <a:t>stops</a:t>
                      </a: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Dedicated </a:t>
                      </a:r>
                      <a:r>
                        <a:rPr lang="en-GB" sz="1200" b="0" i="0" u="none" strike="noStrike">
                          <a:solidFill>
                            <a:srgbClr val="000000"/>
                          </a:solidFill>
                          <a:effectLst/>
                          <a:latin typeface="Calibri" panose="020F0502020204030204" pitchFamily="34" charset="0"/>
                        </a:rPr>
                        <a:t>bus </a:t>
                      </a:r>
                      <a:r>
                        <a:rPr lang="en-GB" sz="1200" b="0" i="0" u="none" strike="noStrike" smtClean="0">
                          <a:solidFill>
                            <a:srgbClr val="000000"/>
                          </a:solidFill>
                          <a:effectLst/>
                          <a:latin typeface="Calibri" panose="020F0502020204030204" pitchFamily="34" charset="0"/>
                        </a:rPr>
                        <a:t>lanes</a:t>
                      </a: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Loading </a:t>
                      </a:r>
                      <a:r>
                        <a:rPr lang="en-GB" sz="1200" b="0" i="0" u="none" strike="noStrike">
                          <a:solidFill>
                            <a:srgbClr val="000000"/>
                          </a:solidFill>
                          <a:effectLst/>
                          <a:latin typeface="Calibri" panose="020F0502020204030204" pitchFamily="34" charset="0"/>
                        </a:rPr>
                        <a:t>zones, </a:t>
                      </a:r>
                      <a:r>
                        <a:rPr lang="en-GB" sz="1200" b="0" i="0" u="none" strike="noStrike" smtClean="0">
                          <a:solidFill>
                            <a:srgbClr val="000000"/>
                          </a:solidFill>
                          <a:effectLst/>
                          <a:latin typeface="Calibri" panose="020F0502020204030204" pitchFamily="34" charset="0"/>
                        </a:rPr>
                        <a:t>parking restrictions</a:t>
                      </a:r>
                      <a:r>
                        <a:rPr lang="en-GB" sz="1200" b="0" i="0" u="none" strike="noStrike">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and cross-traffic </a:t>
                      </a:r>
                      <a:r>
                        <a:rPr lang="en-GB" sz="1200" b="0" i="0" u="none" strike="noStrike">
                          <a:solidFill>
                            <a:srgbClr val="000000"/>
                          </a:solidFill>
                          <a:effectLst/>
                          <a:latin typeface="Calibri" panose="020F0502020204030204" pitchFamily="34" charset="0"/>
                        </a:rPr>
                        <a:t>turn bans</a:t>
                      </a:r>
                    </a:p>
                  </a:txBody>
                  <a:tcPr marL="6350" marR="6350" marT="6350" marB="0"/>
                </a:tc>
                <a:tc>
                  <a:txBody>
                    <a:bodyPr/>
                    <a:lstStyle/>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19-23% increase </a:t>
                      </a:r>
                      <a:r>
                        <a:rPr lang="en-GB" sz="1200" b="0" i="0" u="none" strike="noStrike">
                          <a:solidFill>
                            <a:srgbClr val="000000"/>
                          </a:solidFill>
                          <a:effectLst/>
                          <a:latin typeface="Calibri" panose="020F0502020204030204" pitchFamily="34" charset="0"/>
                        </a:rPr>
                        <a:t>in commercial </a:t>
                      </a:r>
                      <a:r>
                        <a:rPr lang="en-GB" sz="1200" b="0" i="0" u="none" strike="noStrike" smtClean="0">
                          <a:solidFill>
                            <a:srgbClr val="000000"/>
                          </a:solidFill>
                          <a:effectLst/>
                          <a:latin typeface="Calibri" panose="020F0502020204030204" pitchFamily="34" charset="0"/>
                        </a:rPr>
                        <a:t>speed</a:t>
                      </a: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Increased</a:t>
                      </a:r>
                      <a:r>
                        <a:rPr lang="en-GB" sz="1200" b="0" i="0" u="none" strike="noStrike" baseline="0" smtClean="0">
                          <a:solidFill>
                            <a:srgbClr val="000000"/>
                          </a:solidFill>
                          <a:effectLst/>
                          <a:latin typeface="Calibri" panose="020F0502020204030204" pitchFamily="34" charset="0"/>
                        </a:rPr>
                        <a:t> </a:t>
                      </a:r>
                      <a:r>
                        <a:rPr lang="en-GB" sz="1200" b="0" i="0" u="none" strike="noStrike" smtClean="0">
                          <a:solidFill>
                            <a:srgbClr val="000000"/>
                          </a:solidFill>
                          <a:effectLst/>
                          <a:latin typeface="Calibri" panose="020F0502020204030204" pitchFamily="34" charset="0"/>
                        </a:rPr>
                        <a:t>patronage</a:t>
                      </a: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Little </a:t>
                      </a:r>
                      <a:r>
                        <a:rPr lang="en-GB" sz="1200" b="0" i="0" u="none" strike="noStrike">
                          <a:solidFill>
                            <a:srgbClr val="000000"/>
                          </a:solidFill>
                          <a:effectLst/>
                          <a:latin typeface="Calibri" panose="020F0502020204030204" pitchFamily="34" charset="0"/>
                        </a:rPr>
                        <a:t>adverse effect on existing </a:t>
                      </a:r>
                      <a:r>
                        <a:rPr lang="en-GB" sz="1200" b="0" i="0" u="none" strike="noStrike" smtClean="0">
                          <a:solidFill>
                            <a:srgbClr val="000000"/>
                          </a:solidFill>
                          <a:effectLst/>
                          <a:latin typeface="Calibri" panose="020F0502020204030204" pitchFamily="34" charset="0"/>
                        </a:rPr>
                        <a:t>traffic</a:t>
                      </a: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24793981"/>
                  </a:ext>
                </a:extLst>
              </a:tr>
              <a:tr h="955650">
                <a:tc>
                  <a:txBody>
                    <a:bodyPr/>
                    <a:lstStyle/>
                    <a:p>
                      <a:pPr algn="l" fontAlgn="b"/>
                      <a:r>
                        <a:rPr lang="en-GB" sz="1200" b="0" i="0" u="none" strike="noStrike">
                          <a:solidFill>
                            <a:srgbClr val="000000"/>
                          </a:solidFill>
                          <a:effectLst/>
                          <a:latin typeface="Calibri" panose="020F0502020204030204" pitchFamily="34" charset="0"/>
                        </a:rPr>
                        <a:t>Quality Bus Corridor (QBC), Stillorgan Road, Dublin</a:t>
                      </a:r>
                    </a:p>
                  </a:txBody>
                  <a:tcPr marL="6350" marR="6350" marT="6350" marB="0"/>
                </a:tc>
                <a:tc>
                  <a:txBody>
                    <a:bodyPr/>
                    <a:lstStyle/>
                    <a:p>
                      <a:pPr algn="l" fontAlgn="b"/>
                      <a:r>
                        <a:rPr lang="en-GB" sz="1200" b="0" i="0" u="none" strike="noStrike">
                          <a:solidFill>
                            <a:srgbClr val="000000"/>
                          </a:solidFill>
                          <a:effectLst/>
                          <a:latin typeface="Calibri" panose="020F0502020204030204" pitchFamily="34" charset="0"/>
                        </a:rPr>
                        <a:t>Dublin </a:t>
                      </a:r>
                      <a:r>
                        <a:rPr lang="en-GB" sz="1200" b="0" i="0" u="none" strike="noStrike" smtClean="0">
                          <a:solidFill>
                            <a:srgbClr val="000000"/>
                          </a:solidFill>
                          <a:effectLst/>
                          <a:latin typeface="Calibri" panose="020F0502020204030204" pitchFamily="34" charset="0"/>
                        </a:rPr>
                        <a:t>Buses, the </a:t>
                      </a:r>
                      <a:r>
                        <a:rPr lang="en-GB" sz="1200" b="0" i="0" u="none" strike="noStrike">
                          <a:solidFill>
                            <a:srgbClr val="000000"/>
                          </a:solidFill>
                          <a:effectLst/>
                          <a:latin typeface="Calibri" panose="020F0502020204030204" pitchFamily="34" charset="0"/>
                        </a:rPr>
                        <a:t>Irish National Transport Authority</a:t>
                      </a:r>
                    </a:p>
                  </a:txBody>
                  <a:tcPr marL="6350" marR="6350" marT="6350" marB="0"/>
                </a:tc>
                <a:tc>
                  <a:txBody>
                    <a:bodyPr/>
                    <a:lstStyle/>
                    <a:p>
                      <a:pPr marL="171450" indent="-171450" algn="l" fontAlgn="b">
                        <a:buFont typeface="Arial" panose="020B0604020202020204" pitchFamily="34" charset="0"/>
                        <a:buChar char="•"/>
                      </a:pPr>
                      <a:r>
                        <a:rPr lang="en-GB" sz="1200" b="0" i="0" u="none" strike="noStrike">
                          <a:solidFill>
                            <a:srgbClr val="000000"/>
                          </a:solidFill>
                          <a:effectLst/>
                          <a:latin typeface="Calibri" panose="020F0502020204030204" pitchFamily="34" charset="0"/>
                        </a:rPr>
                        <a:t>Dedicated bus corridor </a:t>
                      </a:r>
                      <a:r>
                        <a:rPr lang="en-GB" sz="1200" b="0" i="0" u="none" strike="noStrike" smtClean="0">
                          <a:solidFill>
                            <a:srgbClr val="000000"/>
                          </a:solidFill>
                          <a:effectLst/>
                          <a:latin typeface="Calibri" panose="020F0502020204030204" pitchFamily="34" charset="0"/>
                        </a:rPr>
                        <a:t>(one of 16 proposed and currently being d</a:t>
                      </a:r>
                      <a:r>
                        <a:rPr lang="en-GB" sz="1200" b="0" i="0" u="none" strike="noStrike" baseline="0" smtClean="0">
                          <a:solidFill>
                            <a:srgbClr val="000000"/>
                          </a:solidFill>
                          <a:effectLst/>
                          <a:latin typeface="Calibri" panose="020F0502020204030204" pitchFamily="34" charset="0"/>
                        </a:rPr>
                        <a:t>eveloped)</a:t>
                      </a:r>
                      <a:endParaRPr lang="en-GB" sz="1200" b="0" i="0" u="none" strike="noStrike" smtClean="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Traffic </a:t>
                      </a:r>
                      <a:r>
                        <a:rPr lang="en-GB" sz="1200" b="0" i="0" u="none" strike="noStrike">
                          <a:solidFill>
                            <a:srgbClr val="000000"/>
                          </a:solidFill>
                          <a:effectLst/>
                          <a:latin typeface="Calibri" panose="020F0502020204030204" pitchFamily="34" charset="0"/>
                        </a:rPr>
                        <a:t>signal </a:t>
                      </a:r>
                      <a:r>
                        <a:rPr lang="en-GB" sz="1200" b="0" i="0" u="none" strike="noStrike" smtClean="0">
                          <a:solidFill>
                            <a:srgbClr val="000000"/>
                          </a:solidFill>
                          <a:effectLst/>
                          <a:latin typeface="Calibri" panose="020F0502020204030204" pitchFamily="34" charset="0"/>
                        </a:rPr>
                        <a:t>priority</a:t>
                      </a: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Peak-hour </a:t>
                      </a:r>
                      <a:r>
                        <a:rPr lang="en-GB" sz="1200" b="0" i="0" u="none" strike="noStrike">
                          <a:solidFill>
                            <a:srgbClr val="000000"/>
                          </a:solidFill>
                          <a:effectLst/>
                          <a:latin typeface="Calibri" panose="020F0502020204030204" pitchFamily="34" charset="0"/>
                        </a:rPr>
                        <a:t>bus speeds 30% faster than car </a:t>
                      </a:r>
                      <a:r>
                        <a:rPr lang="en-GB" sz="1200" b="0" i="0" u="none" strike="noStrike" smtClean="0">
                          <a:solidFill>
                            <a:srgbClr val="000000"/>
                          </a:solidFill>
                          <a:effectLst/>
                          <a:latin typeface="Calibri" panose="020F0502020204030204" pitchFamily="34" charset="0"/>
                        </a:rPr>
                        <a:t>speeds</a:t>
                      </a:r>
                    </a:p>
                    <a:p>
                      <a:pPr marL="171450" indent="-171450" algn="l" fontAlgn="b">
                        <a:buFont typeface="Arial" panose="020B0604020202020204" pitchFamily="34" charset="0"/>
                        <a:buChar char="•"/>
                      </a:pPr>
                      <a:r>
                        <a:rPr lang="en-GB" sz="1200" b="0" i="0" u="none" strike="noStrike" smtClean="0">
                          <a:solidFill>
                            <a:srgbClr val="000000"/>
                          </a:solidFill>
                          <a:effectLst/>
                          <a:latin typeface="Calibri" panose="020F0502020204030204" pitchFamily="34" charset="0"/>
                        </a:rPr>
                        <a:t>176%  </a:t>
                      </a:r>
                      <a:r>
                        <a:rPr lang="en-GB" sz="1200" b="0" i="0" u="none" strike="noStrike">
                          <a:solidFill>
                            <a:srgbClr val="000000"/>
                          </a:solidFill>
                          <a:effectLst/>
                          <a:latin typeface="Calibri" panose="020F0502020204030204" pitchFamily="34" charset="0"/>
                        </a:rPr>
                        <a:t>increase in bus patronage </a:t>
                      </a:r>
                      <a:r>
                        <a:rPr lang="en-GB" sz="1200" b="0" i="0" u="none" strike="noStrike" smtClean="0">
                          <a:solidFill>
                            <a:srgbClr val="000000"/>
                          </a:solidFill>
                          <a:effectLst/>
                          <a:latin typeface="Calibri" panose="020F0502020204030204" pitchFamily="34" charset="0"/>
                        </a:rPr>
                        <a:t>and </a:t>
                      </a:r>
                      <a:r>
                        <a:rPr lang="en-GB" sz="1200" b="0" i="0" u="none" strike="noStrike">
                          <a:solidFill>
                            <a:srgbClr val="000000"/>
                          </a:solidFill>
                          <a:effectLst/>
                          <a:latin typeface="Calibri" panose="020F0502020204030204" pitchFamily="34" charset="0"/>
                        </a:rPr>
                        <a:t>corresponding </a:t>
                      </a:r>
                      <a:r>
                        <a:rPr lang="en-GB" sz="1200" b="0" i="0" u="none" strike="noStrike" smtClean="0">
                          <a:solidFill>
                            <a:srgbClr val="000000"/>
                          </a:solidFill>
                          <a:effectLst/>
                          <a:latin typeface="Calibri" panose="020F0502020204030204" pitchFamily="34" charset="0"/>
                        </a:rPr>
                        <a:t>43% </a:t>
                      </a:r>
                      <a:r>
                        <a:rPr lang="en-GB" sz="1200" b="0" i="0" u="none" strike="noStrike">
                          <a:solidFill>
                            <a:srgbClr val="000000"/>
                          </a:solidFill>
                          <a:effectLst/>
                          <a:latin typeface="Calibri" panose="020F0502020204030204" pitchFamily="34" charset="0"/>
                        </a:rPr>
                        <a:t>reduction in car use </a:t>
                      </a:r>
                      <a:r>
                        <a:rPr lang="en-GB" sz="1200" b="0" i="0" u="none" strike="noStrike" smtClean="0">
                          <a:solidFill>
                            <a:srgbClr val="000000"/>
                          </a:solidFill>
                          <a:effectLst/>
                          <a:latin typeface="Calibri" panose="020F0502020204030204" pitchFamily="34" charset="0"/>
                        </a:rPr>
                        <a:t>between 1997 </a:t>
                      </a:r>
                      <a:r>
                        <a:rPr lang="en-GB" sz="1200" b="0" i="0" u="none" strike="noStrike">
                          <a:solidFill>
                            <a:srgbClr val="000000"/>
                          </a:solidFill>
                          <a:effectLst/>
                          <a:latin typeface="Calibri" panose="020F0502020204030204" pitchFamily="34" charset="0"/>
                        </a:rPr>
                        <a:t>and </a:t>
                      </a:r>
                      <a:r>
                        <a:rPr lang="en-GB" sz="1200" b="0" i="0" u="none" strike="noStrike" smtClean="0">
                          <a:solidFill>
                            <a:srgbClr val="000000"/>
                          </a:solidFill>
                          <a:effectLst/>
                          <a:latin typeface="Calibri" panose="020F0502020204030204" pitchFamily="34" charset="0"/>
                        </a:rPr>
                        <a:t>2007</a:t>
                      </a: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27043112"/>
                  </a:ext>
                </a:extLst>
              </a:tr>
              <a:tr h="1339780">
                <a:tc>
                  <a:txBody>
                    <a:bodyPr/>
                    <a:lstStyle/>
                    <a:p>
                      <a:pPr algn="l" fontAlgn="t"/>
                      <a:endParaRPr lang="en-GB" sz="1200" b="1" i="0" u="none" strike="noStrike">
                        <a:solidFill>
                          <a:srgbClr val="000000"/>
                        </a:solidFill>
                        <a:effectLst/>
                        <a:latin typeface="Calibri" panose="020F0502020204030204" pitchFamily="34" charset="0"/>
                      </a:endParaRPr>
                    </a:p>
                  </a:txBody>
                  <a:tcPr marL="6350" marR="6350" marT="6350" marB="0"/>
                </a:tc>
                <a:tc>
                  <a:txBody>
                    <a:bodyPr/>
                    <a:lstStyle/>
                    <a:p>
                      <a:pPr algn="l" fontAlgn="t"/>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endParaRPr lang="en-GB" sz="1200" b="0" i="0" u="none" strike="noStrike">
                        <a:solidFill>
                          <a:srgbClr val="000000"/>
                        </a:solidFill>
                        <a:effectLst/>
                        <a:latin typeface="Calibri" panose="020F0502020204030204" pitchFamily="34" charset="0"/>
                      </a:endParaRPr>
                    </a:p>
                  </a:txBody>
                  <a:tcPr marL="6350" marR="6350" marT="6350" marB="0"/>
                </a:tc>
                <a:tc>
                  <a:txBody>
                    <a:bodyPr/>
                    <a:lstStyle/>
                    <a:p>
                      <a:pPr marL="171450" indent="-171450" algn="l" fontAlgn="t">
                        <a:buFont typeface="Arial" panose="020B0604020202020204" pitchFamily="34" charset="0"/>
                        <a:buChar char="•"/>
                      </a:pPr>
                      <a:endParaRPr lang="en-GB" sz="12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6812651"/>
                  </a:ext>
                </a:extLst>
              </a:tr>
            </a:tbl>
          </a:graphicData>
        </a:graphic>
      </p:graphicFrame>
    </p:spTree>
    <p:extLst>
      <p:ext uri="{BB962C8B-B14F-4D97-AF65-F5344CB8AC3E}">
        <p14:creationId xmlns:p14="http://schemas.microsoft.com/office/powerpoint/2010/main" val="1398970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Additional information</a:t>
            </a:r>
            <a:endParaRPr lang="en-GB"/>
          </a:p>
        </p:txBody>
      </p:sp>
    </p:spTree>
    <p:extLst>
      <p:ext uri="{BB962C8B-B14F-4D97-AF65-F5344CB8AC3E}">
        <p14:creationId xmlns:p14="http://schemas.microsoft.com/office/powerpoint/2010/main" val="347778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Further reading</a:t>
            </a:r>
            <a:endParaRPr lang="en-GB" b="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4996997"/>
              </p:ext>
            </p:extLst>
          </p:nvPr>
        </p:nvGraphicFramePr>
        <p:xfrm>
          <a:off x="395535" y="1700808"/>
          <a:ext cx="8496945" cy="4756800"/>
        </p:xfrm>
        <a:graphic>
          <a:graphicData uri="http://schemas.openxmlformats.org/drawingml/2006/table">
            <a:tbl>
              <a:tblPr firstRow="1" bandRow="1">
                <a:tableStyleId>{5C22544A-7EE6-4342-B048-85BDC9FD1C3A}</a:tableStyleId>
              </a:tblPr>
              <a:tblGrid>
                <a:gridCol w="1224137">
                  <a:extLst>
                    <a:ext uri="{9D8B030D-6E8A-4147-A177-3AD203B41FA5}">
                      <a16:colId xmlns:a16="http://schemas.microsoft.com/office/drawing/2014/main" val="2607568400"/>
                    </a:ext>
                  </a:extLst>
                </a:gridCol>
                <a:gridCol w="1152128">
                  <a:extLst>
                    <a:ext uri="{9D8B030D-6E8A-4147-A177-3AD203B41FA5}">
                      <a16:colId xmlns:a16="http://schemas.microsoft.com/office/drawing/2014/main" val="2967270015"/>
                    </a:ext>
                  </a:extLst>
                </a:gridCol>
                <a:gridCol w="648072">
                  <a:extLst>
                    <a:ext uri="{9D8B030D-6E8A-4147-A177-3AD203B41FA5}">
                      <a16:colId xmlns:a16="http://schemas.microsoft.com/office/drawing/2014/main" val="3925084531"/>
                    </a:ext>
                  </a:extLst>
                </a:gridCol>
                <a:gridCol w="2520280">
                  <a:extLst>
                    <a:ext uri="{9D8B030D-6E8A-4147-A177-3AD203B41FA5}">
                      <a16:colId xmlns:a16="http://schemas.microsoft.com/office/drawing/2014/main" val="633251594"/>
                    </a:ext>
                  </a:extLst>
                </a:gridCol>
                <a:gridCol w="2952328">
                  <a:extLst>
                    <a:ext uri="{9D8B030D-6E8A-4147-A177-3AD203B41FA5}">
                      <a16:colId xmlns:a16="http://schemas.microsoft.com/office/drawing/2014/main" val="3175057799"/>
                    </a:ext>
                  </a:extLst>
                </a:gridCol>
              </a:tblGrid>
              <a:tr h="367680">
                <a:tc>
                  <a:txBody>
                    <a:bodyPr/>
                    <a:lstStyle/>
                    <a:p>
                      <a:r>
                        <a:rPr lang="en-GB" sz="1200" smtClean="0">
                          <a:latin typeface="Calibri" panose="020F0502020204030204" pitchFamily="34" charset="0"/>
                          <a:cs typeface="Calibri" panose="020F0502020204030204" pitchFamily="34" charset="0"/>
                        </a:rPr>
                        <a:t>Title</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Author</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Date</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Synopsis</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Link</a:t>
                      </a:r>
                      <a:endParaRPr lang="en-GB"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0524443"/>
                  </a:ext>
                </a:extLst>
              </a:tr>
              <a:tr h="923230">
                <a:tc>
                  <a:txBody>
                    <a:bodyPr/>
                    <a:lstStyle/>
                    <a:p>
                      <a:pPr algn="l" fontAlgn="b"/>
                      <a:r>
                        <a:rPr lang="en-GB" sz="1200" b="0" i="0" u="none" strike="noStrike">
                          <a:solidFill>
                            <a:srgbClr val="000000"/>
                          </a:solidFill>
                          <a:effectLst/>
                          <a:latin typeface="Calibri" panose="020F0502020204030204" pitchFamily="34" charset="0"/>
                          <a:cs typeface="Calibri" panose="020F0502020204030204" pitchFamily="34" charset="0"/>
                        </a:rPr>
                        <a:t>The identification and management of bus priority schemes</a:t>
                      </a:r>
                    </a:p>
                  </a:txBody>
                  <a:tcPr marL="6350" marR="6350" marT="6350" marB="0"/>
                </a:tc>
                <a:tc>
                  <a:txBody>
                    <a:bodyPr/>
                    <a:lstStyle/>
                    <a:p>
                      <a:pPr algn="l" fontAlgn="b"/>
                      <a:r>
                        <a:rPr lang="en-GB" sz="1200" b="0" i="0" u="none" strike="noStrike">
                          <a:solidFill>
                            <a:srgbClr val="000000"/>
                          </a:solidFill>
                          <a:effectLst/>
                          <a:latin typeface="Calibri" panose="020F0502020204030204" pitchFamily="34" charset="0"/>
                          <a:cs typeface="Calibri" panose="020F0502020204030204" pitchFamily="34" charset="0"/>
                        </a:rPr>
                        <a:t>Imperial College, London - Railway and Transport Strategy Centre</a:t>
                      </a:r>
                    </a:p>
                  </a:txBody>
                  <a:tcPr marL="6350" marR="6350" marT="6350" marB="0"/>
                </a:tc>
                <a:tc>
                  <a:txBody>
                    <a:bodyPr/>
                    <a:lstStyle/>
                    <a:p>
                      <a:pPr algn="r" fontAlgn="b"/>
                      <a:r>
                        <a:rPr lang="en-GB" sz="1200" b="0" i="0" u="none" strike="noStrike">
                          <a:solidFill>
                            <a:srgbClr val="000000"/>
                          </a:solidFill>
                          <a:effectLst/>
                          <a:latin typeface="Calibri" panose="020F0502020204030204" pitchFamily="34" charset="0"/>
                          <a:cs typeface="Calibri" panose="020F0502020204030204" pitchFamily="34" charset="0"/>
                        </a:rPr>
                        <a:t>Apr-17</a:t>
                      </a:r>
                    </a:p>
                  </a:txBody>
                  <a:tcPr marL="6350" marR="6350" marT="6350" marB="0"/>
                </a:tc>
                <a:tc>
                  <a:txBody>
                    <a:bodyPr/>
                    <a:lstStyle/>
                    <a:p>
                      <a:r>
                        <a:rPr lang="en-GB" sz="1200" smtClean="0">
                          <a:latin typeface="Calibri" panose="020F0502020204030204" pitchFamily="34" charset="0"/>
                          <a:cs typeface="Calibri" panose="020F0502020204030204" pitchFamily="34" charset="0"/>
                        </a:rPr>
                        <a:t>Analysis of bus priority schemes in 14 cities across the world.</a:t>
                      </a:r>
                      <a:r>
                        <a:rPr lang="en-GB" sz="1200" baseline="0" smtClean="0">
                          <a:latin typeface="Calibri" panose="020F0502020204030204" pitchFamily="34" charset="0"/>
                          <a:cs typeface="Calibri" panose="020F0502020204030204" pitchFamily="34" charset="0"/>
                        </a:rPr>
                        <a:t> Includes factors affecting success or failure and methods of selecting priority schemes.</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hlinkClick r:id="rId2"/>
                        </a:rPr>
                        <a:t>https://www.imperial.ac.uk/media/imperial-college/research-centres-and-groups/centre-for-transport-studies/rtsc/The-Identification-and-Management-of-Bus-Priority-Schemes---RTSC-April-2017_ISBN-978-1-5262-0693-0.pdf</a:t>
                      </a:r>
                      <a:r>
                        <a:rPr lang="en-GB" sz="1200" smtClean="0">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85891711"/>
                  </a:ext>
                </a:extLst>
              </a:tr>
              <a:tr h="923230">
                <a:tc>
                  <a:txBody>
                    <a:bodyPr/>
                    <a:lstStyle/>
                    <a:p>
                      <a:pPr algn="l" fontAlgn="b"/>
                      <a:r>
                        <a:rPr lang="en-GB" sz="1200" b="0" i="0" u="none" strike="noStrike">
                          <a:solidFill>
                            <a:srgbClr val="000000"/>
                          </a:solidFill>
                          <a:effectLst/>
                          <a:latin typeface="Calibri" panose="020F0502020204030204" pitchFamily="34" charset="0"/>
                          <a:cs typeface="Calibri" panose="020F0502020204030204" pitchFamily="34" charset="0"/>
                        </a:rPr>
                        <a:t>What's driving bus patronage change?</a:t>
                      </a:r>
                    </a:p>
                  </a:txBody>
                  <a:tcPr marL="6350" marR="6350" marT="6350" marB="0"/>
                </a:tc>
                <a:tc>
                  <a:txBody>
                    <a:bodyPr/>
                    <a:lstStyle/>
                    <a:p>
                      <a:pPr algn="l" fontAlgn="b"/>
                      <a:r>
                        <a:rPr lang="en-GB" sz="1200" b="0" i="0" u="none" strike="noStrike">
                          <a:solidFill>
                            <a:srgbClr val="000000"/>
                          </a:solidFill>
                          <a:effectLst/>
                          <a:latin typeface="Calibri" panose="020F0502020204030204" pitchFamily="34" charset="0"/>
                          <a:cs typeface="Calibri" panose="020F0502020204030204" pitchFamily="34" charset="0"/>
                        </a:rPr>
                        <a:t>Urban Transport Group</a:t>
                      </a:r>
                    </a:p>
                  </a:txBody>
                  <a:tcPr marL="6350" marR="6350" marT="6350" marB="0"/>
                </a:tc>
                <a:tc>
                  <a:txBody>
                    <a:bodyPr/>
                    <a:lstStyle/>
                    <a:p>
                      <a:pPr algn="r" fontAlgn="b"/>
                      <a:r>
                        <a:rPr lang="en-GB" sz="1200" b="0" i="0" u="none" strike="noStrike">
                          <a:solidFill>
                            <a:srgbClr val="000000"/>
                          </a:solidFill>
                          <a:effectLst/>
                          <a:latin typeface="Calibri" panose="020F0502020204030204" pitchFamily="34" charset="0"/>
                          <a:cs typeface="Calibri" panose="020F0502020204030204" pitchFamily="34" charset="0"/>
                        </a:rPr>
                        <a:t>Jan-19</a:t>
                      </a:r>
                    </a:p>
                  </a:txBody>
                  <a:tcPr marL="6350" marR="6350" marT="6350" marB="0"/>
                </a:tc>
                <a:tc>
                  <a:txBody>
                    <a:bodyPr/>
                    <a:lstStyle/>
                    <a:p>
                      <a:r>
                        <a:rPr lang="en-GB" sz="1200" smtClean="0">
                          <a:latin typeface="Calibri" panose="020F0502020204030204" pitchFamily="34" charset="0"/>
                          <a:cs typeface="Calibri" panose="020F0502020204030204" pitchFamily="34" charset="0"/>
                        </a:rPr>
                        <a:t>Evidence on what affects bus patronage, including the impact of priority measures</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hlinkClick r:id="rId3"/>
                        </a:rPr>
                        <a:t>http://www.urbantransportgroup.org/system/files/general-docs/Urban%20Transport%20Group%20-%20What%27s%20driving%20bus%20patronage%20change%20FINAL_0.pdf</a:t>
                      </a:r>
                      <a:r>
                        <a:rPr lang="en-GB" sz="1200" smtClean="0">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3722775"/>
                  </a:ext>
                </a:extLst>
              </a:tr>
              <a:tr h="923230">
                <a:tc>
                  <a:txBody>
                    <a:bodyPr/>
                    <a:lstStyle/>
                    <a:p>
                      <a:r>
                        <a:rPr lang="en-GB" sz="1200" smtClean="0">
                          <a:latin typeface="Calibri" panose="020F0502020204030204" pitchFamily="34" charset="0"/>
                          <a:cs typeface="Calibri" panose="020F0502020204030204" pitchFamily="34" charset="0"/>
                        </a:rPr>
                        <a:t>Bus Connects</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National Transport Authority, Dublin</a:t>
                      </a:r>
                      <a:endParaRPr lang="en-GB" sz="1200">
                        <a:latin typeface="Calibri" panose="020F0502020204030204" pitchFamily="34" charset="0"/>
                        <a:cs typeface="Calibri" panose="020F0502020204030204" pitchFamily="34" charset="0"/>
                      </a:endParaRPr>
                    </a:p>
                  </a:txBody>
                  <a:tcPr/>
                </a:tc>
                <a:tc>
                  <a:txBody>
                    <a:bodyPr/>
                    <a:lstStyle/>
                    <a:p>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Website</a:t>
                      </a:r>
                      <a:r>
                        <a:rPr lang="en-GB" sz="1200" baseline="0" smtClean="0">
                          <a:latin typeface="Calibri" panose="020F0502020204030204" pitchFamily="34" charset="0"/>
                          <a:cs typeface="Calibri" panose="020F0502020204030204" pitchFamily="34" charset="0"/>
                        </a:rPr>
                        <a:t> detailing a range of measures being developed and implemented in Dublin, as part of a 10-year programme to provide a more reliable bus service</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hlinkClick r:id="rId4"/>
                        </a:rPr>
                        <a:t>https://busconnects.ie/</a:t>
                      </a:r>
                      <a:r>
                        <a:rPr lang="en-GB" sz="1200" smtClean="0">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57992231"/>
                  </a:ext>
                </a:extLst>
              </a:tr>
              <a:tr h="923230">
                <a:tc>
                  <a:txBody>
                    <a:bodyPr/>
                    <a:lstStyle/>
                    <a:p>
                      <a:r>
                        <a:rPr lang="en-GB" sz="1200" smtClean="0">
                          <a:latin typeface="Calibri" panose="020F0502020204030204" pitchFamily="34" charset="0"/>
                          <a:cs typeface="Calibri" panose="020F0502020204030204" pitchFamily="34" charset="0"/>
                        </a:rPr>
                        <a:t>Buses with High Levels of</a:t>
                      </a:r>
                      <a:r>
                        <a:rPr lang="en-GB" sz="1200" baseline="0" smtClean="0">
                          <a:latin typeface="Calibri" panose="020F0502020204030204" pitchFamily="34" charset="0"/>
                          <a:cs typeface="Calibri" panose="020F0502020204030204" pitchFamily="34" charset="0"/>
                        </a:rPr>
                        <a:t> Service (BHLS)</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COST – European Cooperation in Science &amp; Technology</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Oct-11</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rPr>
                        <a:t>Case studies of BHLS projects</a:t>
                      </a:r>
                      <a:r>
                        <a:rPr lang="en-GB" sz="1200" baseline="0" smtClean="0">
                          <a:latin typeface="Calibri" panose="020F0502020204030204" pitchFamily="34" charset="0"/>
                          <a:cs typeface="Calibri" panose="020F0502020204030204" pitchFamily="34" charset="0"/>
                        </a:rPr>
                        <a:t> around Europe, showcasing holistic approaches to infrastructure and operations</a:t>
                      </a:r>
                      <a:endParaRPr lang="en-GB" sz="1200">
                        <a:latin typeface="Calibri" panose="020F0502020204030204" pitchFamily="34" charset="0"/>
                        <a:cs typeface="Calibri" panose="020F0502020204030204" pitchFamily="34" charset="0"/>
                      </a:endParaRPr>
                    </a:p>
                  </a:txBody>
                  <a:tcPr/>
                </a:tc>
                <a:tc>
                  <a:txBody>
                    <a:bodyPr/>
                    <a:lstStyle/>
                    <a:p>
                      <a:r>
                        <a:rPr lang="en-GB" sz="1200" smtClean="0">
                          <a:latin typeface="Calibri" panose="020F0502020204030204" pitchFamily="34" charset="0"/>
                          <a:cs typeface="Calibri" panose="020F0502020204030204" pitchFamily="34" charset="0"/>
                          <a:hlinkClick r:id="rId5"/>
                        </a:rPr>
                        <a:t>https://www.uitp.org/sites/default/files/cck-focus-papers-files/BHLS_COST_final_report_October2011.pdf</a:t>
                      </a:r>
                      <a:r>
                        <a:rPr lang="en-GB" sz="1200" smtClean="0">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19994126"/>
                  </a:ext>
                </a:extLst>
              </a:tr>
            </a:tbl>
          </a:graphicData>
        </a:graphic>
      </p:graphicFrame>
    </p:spTree>
    <p:extLst>
      <p:ext uri="{BB962C8B-B14F-4D97-AF65-F5344CB8AC3E}">
        <p14:creationId xmlns:p14="http://schemas.microsoft.com/office/powerpoint/2010/main" val="3948270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b="1" cap="none" smtClean="0"/>
              <a:t>Email: buspartnershipfund@transport.gov.scot</a:t>
            </a:r>
            <a:endParaRPr lang="en-GB" sz="3000" b="1" cap="none"/>
          </a:p>
        </p:txBody>
      </p:sp>
    </p:spTree>
    <p:extLst>
      <p:ext uri="{BB962C8B-B14F-4D97-AF65-F5344CB8AC3E}">
        <p14:creationId xmlns:p14="http://schemas.microsoft.com/office/powerpoint/2010/main" val="393916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8647" y="116632"/>
            <a:ext cx="7772400" cy="1219200"/>
          </a:xfrm>
          <a:noFill/>
        </p:spPr>
        <p:txBody>
          <a:bodyPr/>
          <a:lstStyle/>
          <a:p>
            <a:pPr algn="l"/>
            <a:r>
              <a:rPr lang="en-GB" altLang="en-US" b="1" smtClean="0">
                <a:solidFill>
                  <a:srgbClr val="1B3F99"/>
                </a:solidFill>
              </a:rPr>
              <a:t>Contents</a:t>
            </a:r>
          </a:p>
        </p:txBody>
      </p:sp>
      <p:sp>
        <p:nvSpPr>
          <p:cNvPr id="11267" name="Rectangle 3"/>
          <p:cNvSpPr>
            <a:spLocks noGrp="1" noChangeArrowheads="1"/>
          </p:cNvSpPr>
          <p:nvPr>
            <p:ph type="body" idx="1"/>
          </p:nvPr>
        </p:nvSpPr>
        <p:spPr>
          <a:xfrm>
            <a:off x="685800" y="2743200"/>
            <a:ext cx="7772400" cy="3352800"/>
          </a:xfrm>
        </p:spPr>
        <p:txBody>
          <a:bodyPr/>
          <a:lstStyle/>
          <a:p>
            <a:r>
              <a:rPr lang="en-GB" smtClean="0"/>
              <a:t>Bus priority measures		3</a:t>
            </a:r>
          </a:p>
          <a:p>
            <a:r>
              <a:rPr lang="en-GB" smtClean="0"/>
              <a:t>Partnership approaches		9</a:t>
            </a:r>
          </a:p>
          <a:p>
            <a:r>
              <a:rPr lang="en-GB" smtClean="0"/>
              <a:t>Further information			15</a:t>
            </a:r>
            <a:endParaRPr lang="en-GB"/>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528763"/>
            <a:ext cx="9366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Bus priority measures</a:t>
            </a:r>
            <a:endParaRPr lang="en-GB"/>
          </a:p>
        </p:txBody>
      </p:sp>
      <p:sp>
        <p:nvSpPr>
          <p:cNvPr id="3" name="Text Placeholder 2"/>
          <p:cNvSpPr>
            <a:spLocks noGrp="1"/>
          </p:cNvSpPr>
          <p:nvPr>
            <p:ph type="body" idx="1"/>
          </p:nvPr>
        </p:nvSpPr>
        <p:spPr>
          <a:xfrm>
            <a:off x="730736" y="4556102"/>
            <a:ext cx="7772400" cy="1500187"/>
          </a:xfrm>
        </p:spPr>
        <p:txBody>
          <a:bodyPr/>
          <a:lstStyle/>
          <a:p>
            <a:r>
              <a:rPr lang="en-GB" smtClean="0"/>
              <a:t>Measures to improve bus services and increase patronage, by cutting through congestion</a:t>
            </a:r>
            <a:endParaRPr lang="en-GB"/>
          </a:p>
        </p:txBody>
      </p:sp>
    </p:spTree>
    <p:extLst>
      <p:ext uri="{BB962C8B-B14F-4D97-AF65-F5344CB8AC3E}">
        <p14:creationId xmlns:p14="http://schemas.microsoft.com/office/powerpoint/2010/main" val="1528284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Priority Signalling</a:t>
            </a:r>
            <a:endParaRPr lang="en-GB" b="1"/>
          </a:p>
        </p:txBody>
      </p:sp>
      <p:sp>
        <p:nvSpPr>
          <p:cNvPr id="3" name="Content Placeholder 2"/>
          <p:cNvSpPr>
            <a:spLocks noGrp="1"/>
          </p:cNvSpPr>
          <p:nvPr>
            <p:ph idx="1"/>
          </p:nvPr>
        </p:nvSpPr>
        <p:spPr>
          <a:xfrm>
            <a:off x="685800" y="1981200"/>
            <a:ext cx="8206680" cy="4114800"/>
          </a:xfrm>
        </p:spPr>
        <p:txBody>
          <a:bodyPr/>
          <a:lstStyle/>
          <a:p>
            <a:pPr marL="0" indent="0">
              <a:spcAft>
                <a:spcPts val="0"/>
              </a:spcAft>
              <a:buNone/>
            </a:pPr>
            <a:r>
              <a:rPr lang="en-GB" sz="1400" b="1" smtClean="0"/>
              <a:t>Definition</a:t>
            </a:r>
            <a:r>
              <a:rPr lang="en-GB" sz="1400" smtClean="0"/>
              <a:t>:</a:t>
            </a:r>
          </a:p>
          <a:p>
            <a:pPr>
              <a:spcAft>
                <a:spcPts val="0"/>
              </a:spcAft>
            </a:pPr>
            <a:r>
              <a:rPr lang="en-GB" sz="1400" smtClean="0"/>
              <a:t>Bus priority signalling – bus communicates with traffic light, so it stays green for longer to let the bus through quicker. Some technology also senses when a bus is running late, to give it additional priority.</a:t>
            </a:r>
          </a:p>
          <a:p>
            <a:pPr marL="0" indent="0">
              <a:spcAft>
                <a:spcPts val="0"/>
              </a:spcAft>
              <a:buNone/>
            </a:pPr>
            <a:r>
              <a:rPr lang="en-GB" sz="1400" b="1" smtClean="0"/>
              <a:t>Examples:</a:t>
            </a:r>
          </a:p>
          <a:p>
            <a:pPr>
              <a:spcAft>
                <a:spcPts val="0"/>
              </a:spcAft>
            </a:pPr>
            <a:r>
              <a:rPr lang="en-GB" sz="1400" smtClean="0"/>
              <a:t>Aberdeen; Ellon Road/Beach Boulevard</a:t>
            </a:r>
          </a:p>
          <a:p>
            <a:pPr>
              <a:spcAft>
                <a:spcPts val="0"/>
              </a:spcAft>
            </a:pPr>
            <a:r>
              <a:rPr lang="en-GB" sz="1400" smtClean="0"/>
              <a:t>Swansea</a:t>
            </a:r>
          </a:p>
          <a:p>
            <a:pPr>
              <a:spcAft>
                <a:spcPts val="0"/>
              </a:spcAft>
            </a:pPr>
            <a:r>
              <a:rPr lang="en-GB" sz="1400" smtClean="0"/>
              <a:t>Liverpool City Region Bus Alliance</a:t>
            </a:r>
          </a:p>
          <a:p>
            <a:pPr>
              <a:spcAft>
                <a:spcPts val="0"/>
              </a:spcAft>
            </a:pPr>
            <a:r>
              <a:rPr lang="en-GB" sz="1400" smtClean="0"/>
              <a:t>West </a:t>
            </a:r>
            <a:r>
              <a:rPr lang="en-GB" sz="1400"/>
              <a:t>Midlands Bus </a:t>
            </a:r>
            <a:r>
              <a:rPr lang="en-GB" sz="1400" smtClean="0"/>
              <a:t>Alliance</a:t>
            </a:r>
          </a:p>
          <a:p>
            <a:pPr>
              <a:spcAft>
                <a:spcPts val="0"/>
              </a:spcAft>
            </a:pPr>
            <a:r>
              <a:rPr lang="en-GB" sz="1400" smtClean="0"/>
              <a:t>West of England Bus Partnership</a:t>
            </a:r>
          </a:p>
          <a:p>
            <a:pPr>
              <a:spcAft>
                <a:spcPts val="0"/>
              </a:spcAft>
            </a:pPr>
            <a:r>
              <a:rPr lang="en-GB" sz="1400" smtClean="0"/>
              <a:t>South East Dorset</a:t>
            </a:r>
          </a:p>
          <a:p>
            <a:pPr>
              <a:spcAft>
                <a:spcPts val="0"/>
              </a:spcAft>
            </a:pPr>
            <a:r>
              <a:rPr lang="en-GB" sz="1400" smtClean="0"/>
              <a:t>Seattle King County, USA</a:t>
            </a:r>
          </a:p>
          <a:p>
            <a:pPr marL="0" indent="0">
              <a:spcAft>
                <a:spcPts val="0"/>
              </a:spcAft>
              <a:buNone/>
            </a:pPr>
            <a:r>
              <a:rPr lang="en-GB" sz="1400" b="1" smtClean="0"/>
              <a:t>Benefits:</a:t>
            </a:r>
          </a:p>
          <a:p>
            <a:pPr>
              <a:spcAft>
                <a:spcPts val="0"/>
              </a:spcAft>
            </a:pPr>
            <a:r>
              <a:rPr lang="en-GB" sz="1400" smtClean="0"/>
              <a:t>Faster bus journey times: up to 31 seconds per junction (Transport for Greater Manchester, 2019)</a:t>
            </a:r>
          </a:p>
          <a:p>
            <a:pPr>
              <a:spcAft>
                <a:spcPts val="0"/>
              </a:spcAft>
            </a:pPr>
            <a:r>
              <a:rPr lang="en-GB" sz="1400" smtClean="0"/>
              <a:t>Increased bus patronage and reduced congestion</a:t>
            </a:r>
          </a:p>
          <a:p>
            <a:endParaRPr lang="en-GB" sz="1400" smtClean="0"/>
          </a:p>
          <a:p>
            <a:endParaRPr lang="en-GB" sz="1400" smtClean="0"/>
          </a:p>
        </p:txBody>
      </p:sp>
      <p:pic>
        <p:nvPicPr>
          <p:cNvPr id="6" name="Picture 5"/>
          <p:cNvPicPr>
            <a:picLocks noChangeAspect="1"/>
          </p:cNvPicPr>
          <p:nvPr/>
        </p:nvPicPr>
        <p:blipFill rotWithShape="1">
          <a:blip r:embed="rId2"/>
          <a:srcRect t="7776" b="12077"/>
          <a:stretch/>
        </p:blipFill>
        <p:spPr>
          <a:xfrm>
            <a:off x="6300192" y="2852936"/>
            <a:ext cx="2381250" cy="2664296"/>
          </a:xfrm>
          <a:prstGeom prst="rect">
            <a:avLst/>
          </a:prstGeom>
        </p:spPr>
      </p:pic>
    </p:spTree>
    <p:extLst>
      <p:ext uri="{BB962C8B-B14F-4D97-AF65-F5344CB8AC3E}">
        <p14:creationId xmlns:p14="http://schemas.microsoft.com/office/powerpoint/2010/main" val="541945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Guided Busway</a:t>
            </a:r>
            <a:endParaRPr lang="en-GB" b="1"/>
          </a:p>
        </p:txBody>
      </p:sp>
      <p:sp>
        <p:nvSpPr>
          <p:cNvPr id="3" name="Content Placeholder 2"/>
          <p:cNvSpPr>
            <a:spLocks noGrp="1"/>
          </p:cNvSpPr>
          <p:nvPr>
            <p:ph idx="1"/>
          </p:nvPr>
        </p:nvSpPr>
        <p:spPr>
          <a:xfrm>
            <a:off x="664874" y="1412776"/>
            <a:ext cx="5779334" cy="4114800"/>
          </a:xfrm>
        </p:spPr>
        <p:txBody>
          <a:bodyPr/>
          <a:lstStyle/>
          <a:p>
            <a:pPr marL="0" indent="0">
              <a:spcAft>
                <a:spcPts val="0"/>
              </a:spcAft>
              <a:buNone/>
            </a:pPr>
            <a:r>
              <a:rPr lang="en-GB" sz="1400" b="1" smtClean="0"/>
              <a:t>Definition:</a:t>
            </a:r>
          </a:p>
          <a:p>
            <a:pPr>
              <a:spcAft>
                <a:spcPts val="0"/>
              </a:spcAft>
            </a:pPr>
            <a:r>
              <a:rPr lang="en-GB" sz="1400"/>
              <a:t>A </a:t>
            </a:r>
            <a:r>
              <a:rPr lang="en-GB" sz="1400" smtClean="0"/>
              <a:t>dedicated</a:t>
            </a:r>
            <a:r>
              <a:rPr lang="en-GB" sz="1400"/>
              <a:t>, buses-only route with buses running on a purpose-built track. The bus is guided along the route so that steering is automatically controlled </a:t>
            </a:r>
            <a:r>
              <a:rPr lang="en-GB" sz="1400" smtClean="0"/>
              <a:t>and follows </a:t>
            </a:r>
            <a:r>
              <a:rPr lang="en-GB" sz="1400"/>
              <a:t>a set path. The bus driver controls the speed of the vehicle</a:t>
            </a:r>
            <a:r>
              <a:rPr lang="en-GB" sz="1400" smtClean="0"/>
              <a:t>.</a:t>
            </a:r>
          </a:p>
          <a:p>
            <a:pPr marL="0" indent="0">
              <a:spcAft>
                <a:spcPts val="0"/>
              </a:spcAft>
              <a:buNone/>
            </a:pPr>
            <a:r>
              <a:rPr lang="en-GB" sz="1400" b="1" smtClean="0"/>
              <a:t>Examples:</a:t>
            </a:r>
            <a:endParaRPr lang="en-GB" sz="1400" b="1"/>
          </a:p>
          <a:p>
            <a:pPr>
              <a:spcAft>
                <a:spcPts val="0"/>
              </a:spcAft>
            </a:pPr>
            <a:r>
              <a:rPr lang="en-GB" sz="1400" smtClean="0"/>
              <a:t>Leigh Guided Busway – Leigh to Salford to Manchester</a:t>
            </a:r>
          </a:p>
          <a:p>
            <a:pPr>
              <a:spcAft>
                <a:spcPts val="0"/>
              </a:spcAft>
            </a:pPr>
            <a:r>
              <a:rPr lang="en-GB" sz="1400" smtClean="0"/>
              <a:t>Cambridge – 16 miles</a:t>
            </a:r>
            <a:r>
              <a:rPr lang="en-GB" sz="1400"/>
              <a:t>:</a:t>
            </a:r>
            <a:r>
              <a:rPr lang="en-GB" sz="1400" smtClean="0"/>
              <a:t> longest guided busway in the world</a:t>
            </a:r>
          </a:p>
          <a:p>
            <a:pPr>
              <a:spcAft>
                <a:spcPts val="0"/>
              </a:spcAft>
            </a:pPr>
            <a:r>
              <a:rPr lang="en-GB" sz="1400" smtClean="0"/>
              <a:t>Luton – Houghton Regis to Dunstable to Luton</a:t>
            </a:r>
          </a:p>
          <a:p>
            <a:pPr>
              <a:spcAft>
                <a:spcPts val="0"/>
              </a:spcAft>
            </a:pPr>
            <a:r>
              <a:rPr lang="en-GB" sz="1400" smtClean="0"/>
              <a:t>Bristol – runs from park &amp; ride for 3km</a:t>
            </a:r>
          </a:p>
          <a:p>
            <a:pPr>
              <a:spcAft>
                <a:spcPts val="0"/>
              </a:spcAft>
            </a:pPr>
            <a:r>
              <a:rPr lang="en-GB" sz="1400" smtClean="0"/>
              <a:t>London – proposed guided busway from Brent Cross</a:t>
            </a:r>
          </a:p>
          <a:p>
            <a:pPr marL="0" indent="0">
              <a:spcAft>
                <a:spcPts val="0"/>
              </a:spcAft>
              <a:buNone/>
            </a:pPr>
            <a:r>
              <a:rPr lang="en-GB" sz="1400" smtClean="0"/>
              <a:t>        to Marylebone </a:t>
            </a:r>
            <a:r>
              <a:rPr lang="en-GB" sz="1400" smtClean="0"/>
              <a:t>station</a:t>
            </a:r>
          </a:p>
          <a:p>
            <a:pPr>
              <a:spcAft>
                <a:spcPts val="0"/>
              </a:spcAft>
            </a:pPr>
            <a:r>
              <a:rPr lang="en-GB" sz="1400" smtClean="0"/>
              <a:t>Kent Fastrack</a:t>
            </a:r>
            <a:endParaRPr lang="en-GB" sz="1400"/>
          </a:p>
          <a:p>
            <a:pPr marL="0" indent="0">
              <a:spcAft>
                <a:spcPts val="0"/>
              </a:spcAft>
              <a:buNone/>
            </a:pPr>
            <a:r>
              <a:rPr lang="en-GB" sz="1400" b="1" smtClean="0"/>
              <a:t>Benefits:</a:t>
            </a:r>
          </a:p>
          <a:p>
            <a:pPr>
              <a:spcAft>
                <a:spcPts val="0"/>
              </a:spcAft>
            </a:pPr>
            <a:r>
              <a:rPr lang="en-GB" sz="1400" smtClean="0"/>
              <a:t>Unlike normal priority lanes, other road users cannot illegally drive or park on the guided busway, because it is kerbed</a:t>
            </a:r>
          </a:p>
          <a:p>
            <a:pPr>
              <a:spcAft>
                <a:spcPts val="0"/>
              </a:spcAft>
            </a:pPr>
            <a:r>
              <a:rPr lang="en-GB" sz="1400" smtClean="0"/>
              <a:t>Can be built in areas too narrow for standard bus lanes</a:t>
            </a:r>
          </a:p>
          <a:p>
            <a:pPr>
              <a:spcAft>
                <a:spcPts val="0"/>
              </a:spcAft>
            </a:pPr>
            <a:r>
              <a:rPr lang="en-GB" sz="1400" smtClean="0"/>
              <a:t>Standard buses can be easily and cheaply modified for the busway</a:t>
            </a:r>
          </a:p>
          <a:p>
            <a:pPr>
              <a:spcAft>
                <a:spcPts val="0"/>
              </a:spcAft>
            </a:pPr>
            <a:r>
              <a:rPr lang="en-GB" sz="1400" smtClean="0"/>
              <a:t>Buses can go faster and journey is smoother</a:t>
            </a:r>
          </a:p>
        </p:txBody>
      </p:sp>
      <p:pic>
        <p:nvPicPr>
          <p:cNvPr id="4" name="Picture 3"/>
          <p:cNvPicPr>
            <a:picLocks noChangeAspect="1"/>
          </p:cNvPicPr>
          <p:nvPr/>
        </p:nvPicPr>
        <p:blipFill rotWithShape="1">
          <a:blip r:embed="rId2"/>
          <a:srcRect l="1" t="16967" r="14752"/>
          <a:stretch/>
        </p:blipFill>
        <p:spPr>
          <a:xfrm>
            <a:off x="6348043" y="4077072"/>
            <a:ext cx="2496587" cy="1913500"/>
          </a:xfrm>
          <a:prstGeom prst="rect">
            <a:avLst/>
          </a:prstGeom>
        </p:spPr>
      </p:pic>
      <p:pic>
        <p:nvPicPr>
          <p:cNvPr id="5" name="Picture 4" descr="Image result for cambridge guided busway&quot;"/>
          <p:cNvPicPr/>
          <p:nvPr/>
        </p:nvPicPr>
        <p:blipFill rotWithShape="1">
          <a:blip r:embed="rId3">
            <a:extLst>
              <a:ext uri="{28A0092B-C50C-407E-A947-70E740481C1C}">
                <a14:useLocalDpi xmlns:a14="http://schemas.microsoft.com/office/drawing/2010/main" val="0"/>
              </a:ext>
            </a:extLst>
          </a:blip>
          <a:srcRect l="28078" t="14701" r="24947" b="14701"/>
          <a:stretch/>
        </p:blipFill>
        <p:spPr bwMode="auto">
          <a:xfrm>
            <a:off x="6344913" y="1880816"/>
            <a:ext cx="2499717" cy="1728192"/>
          </a:xfrm>
          <a:prstGeom prst="rect">
            <a:avLst/>
          </a:prstGeom>
          <a:noFill/>
          <a:extLst/>
        </p:spPr>
      </p:pic>
    </p:spTree>
    <p:extLst>
      <p:ext uri="{BB962C8B-B14F-4D97-AF65-F5344CB8AC3E}">
        <p14:creationId xmlns:p14="http://schemas.microsoft.com/office/powerpoint/2010/main" val="1915360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Bus Advance Area</a:t>
            </a:r>
            <a:endParaRPr lang="en-GB" b="1"/>
          </a:p>
        </p:txBody>
      </p:sp>
      <p:sp>
        <p:nvSpPr>
          <p:cNvPr id="3" name="Content Placeholder 2"/>
          <p:cNvSpPr>
            <a:spLocks noGrp="1"/>
          </p:cNvSpPr>
          <p:nvPr>
            <p:ph idx="1"/>
          </p:nvPr>
        </p:nvSpPr>
        <p:spPr>
          <a:xfrm>
            <a:off x="685800" y="1628800"/>
            <a:ext cx="8206680" cy="4114800"/>
          </a:xfrm>
        </p:spPr>
        <p:txBody>
          <a:bodyPr/>
          <a:lstStyle/>
          <a:p>
            <a:pPr marL="0" indent="0">
              <a:spcAft>
                <a:spcPts val="0"/>
              </a:spcAft>
              <a:buNone/>
            </a:pPr>
            <a:r>
              <a:rPr lang="en-GB" sz="1400" b="1" smtClean="0"/>
              <a:t>Definition:</a:t>
            </a:r>
          </a:p>
          <a:p>
            <a:pPr>
              <a:spcAft>
                <a:spcPts val="0"/>
              </a:spcAft>
            </a:pPr>
            <a:r>
              <a:rPr lang="en-GB" sz="1400"/>
              <a:t>A </a:t>
            </a:r>
            <a:r>
              <a:rPr lang="en-GB" sz="1400" smtClean="0"/>
              <a:t>facility </a:t>
            </a:r>
            <a:r>
              <a:rPr lang="en-GB" sz="1400"/>
              <a:t>which enables buses to get to the head of a traffic queue at a signalised </a:t>
            </a:r>
            <a:r>
              <a:rPr lang="en-GB" sz="1400" smtClean="0"/>
              <a:t>junction; often located </a:t>
            </a:r>
            <a:r>
              <a:rPr lang="en-GB" sz="1400"/>
              <a:t>at the exit of a bus lane</a:t>
            </a:r>
            <a:r>
              <a:rPr lang="en-GB" sz="1400" smtClean="0"/>
              <a:t>. To date there are few examples but emerging evidence that advance areas can be successful, if the location is carefully chosen.</a:t>
            </a:r>
          </a:p>
          <a:p>
            <a:pPr marL="0" indent="0">
              <a:spcAft>
                <a:spcPts val="0"/>
              </a:spcAft>
              <a:buNone/>
            </a:pPr>
            <a:r>
              <a:rPr lang="en-GB" sz="1400" b="1" smtClean="0"/>
              <a:t>Examples:</a:t>
            </a:r>
            <a:endParaRPr lang="en-GB" sz="1400" b="1"/>
          </a:p>
          <a:p>
            <a:pPr>
              <a:spcAft>
                <a:spcPts val="0"/>
              </a:spcAft>
            </a:pPr>
            <a:r>
              <a:rPr lang="en-GB" sz="1400" smtClean="0"/>
              <a:t>Walworth Road, London</a:t>
            </a:r>
          </a:p>
          <a:p>
            <a:pPr>
              <a:spcAft>
                <a:spcPts val="0"/>
              </a:spcAft>
            </a:pPr>
            <a:r>
              <a:rPr lang="en-GB" sz="1400" smtClean="0"/>
              <a:t>Shepherd’s Bush Green, London</a:t>
            </a:r>
          </a:p>
          <a:p>
            <a:pPr>
              <a:spcAft>
                <a:spcPts val="0"/>
              </a:spcAft>
            </a:pPr>
            <a:r>
              <a:rPr lang="en-GB" sz="1400" smtClean="0"/>
              <a:t>Trialed in Doncaster</a:t>
            </a:r>
            <a:endParaRPr lang="en-GB" sz="1400"/>
          </a:p>
          <a:p>
            <a:pPr marL="0" indent="0">
              <a:spcAft>
                <a:spcPts val="0"/>
              </a:spcAft>
              <a:buNone/>
            </a:pPr>
            <a:r>
              <a:rPr lang="en-GB" sz="1400" b="1" smtClean="0"/>
              <a:t>Benefits:</a:t>
            </a:r>
          </a:p>
          <a:p>
            <a:pPr>
              <a:spcAft>
                <a:spcPts val="0"/>
              </a:spcAft>
            </a:pPr>
            <a:r>
              <a:rPr lang="en-GB" sz="1400" smtClean="0"/>
              <a:t>Faster journey times</a:t>
            </a:r>
          </a:p>
          <a:p>
            <a:pPr>
              <a:spcAft>
                <a:spcPts val="0"/>
              </a:spcAft>
            </a:pPr>
            <a:r>
              <a:rPr lang="en-GB" sz="1400" smtClean="0"/>
              <a:t>Easier and safer access from bus lane</a:t>
            </a:r>
          </a:p>
          <a:p>
            <a:pPr>
              <a:spcAft>
                <a:spcPts val="0"/>
              </a:spcAft>
            </a:pPr>
            <a:r>
              <a:rPr lang="en-GB" sz="1400" smtClean="0"/>
              <a:t>More reliable timetabling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880" y="3356992"/>
            <a:ext cx="3657600" cy="2743200"/>
          </a:xfrm>
          <a:prstGeom prst="rect">
            <a:avLst/>
          </a:prstGeom>
        </p:spPr>
      </p:pic>
    </p:spTree>
    <p:extLst>
      <p:ext uri="{BB962C8B-B14F-4D97-AF65-F5344CB8AC3E}">
        <p14:creationId xmlns:p14="http://schemas.microsoft.com/office/powerpoint/2010/main" val="1284945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Bus Lanes and Gates</a:t>
            </a:r>
            <a:endParaRPr lang="en-GB" b="1"/>
          </a:p>
        </p:txBody>
      </p:sp>
      <p:sp>
        <p:nvSpPr>
          <p:cNvPr id="3" name="Content Placeholder 2"/>
          <p:cNvSpPr>
            <a:spLocks noGrp="1"/>
          </p:cNvSpPr>
          <p:nvPr>
            <p:ph idx="1"/>
          </p:nvPr>
        </p:nvSpPr>
        <p:spPr>
          <a:xfrm>
            <a:off x="685800" y="1628800"/>
            <a:ext cx="8206680" cy="4114800"/>
          </a:xfrm>
        </p:spPr>
        <p:txBody>
          <a:bodyPr/>
          <a:lstStyle/>
          <a:p>
            <a:pPr marL="0" indent="0">
              <a:spcAft>
                <a:spcPts val="0"/>
              </a:spcAft>
              <a:buNone/>
            </a:pPr>
            <a:r>
              <a:rPr lang="en-GB" sz="1400" b="1" smtClean="0"/>
              <a:t>Definition:</a:t>
            </a:r>
          </a:p>
          <a:p>
            <a:pPr>
              <a:spcAft>
                <a:spcPts val="0"/>
              </a:spcAft>
            </a:pPr>
            <a:r>
              <a:rPr lang="en-GB" sz="1400" smtClean="0"/>
              <a:t>Bus lanes are lanes normally reserved for buses only but may also allow access to taxis and cycles.  They may be operational all the time or just during peak hours and compliance can be enforced through the use of cameras and penalties.  A bus gate is a short piece of road which can only be accessed by bus and may be used in conjunction with bus lanes.</a:t>
            </a:r>
          </a:p>
          <a:p>
            <a:pPr marL="0" indent="0">
              <a:spcAft>
                <a:spcPts val="0"/>
              </a:spcAft>
              <a:buNone/>
            </a:pPr>
            <a:r>
              <a:rPr lang="en-GB" sz="1400" b="1" smtClean="0"/>
              <a:t>Examples:</a:t>
            </a:r>
            <a:endParaRPr lang="en-GB" sz="1400" b="1"/>
          </a:p>
          <a:p>
            <a:pPr>
              <a:spcAft>
                <a:spcPts val="0"/>
              </a:spcAft>
            </a:pPr>
            <a:r>
              <a:rPr lang="en-GB" sz="1400" smtClean="0"/>
              <a:t>Glasgow Fastlink bus lanes, leading to bus gate near Central Station</a:t>
            </a:r>
          </a:p>
          <a:p>
            <a:pPr>
              <a:spcAft>
                <a:spcPts val="0"/>
              </a:spcAft>
            </a:pPr>
            <a:r>
              <a:rPr lang="en-GB" sz="1400" smtClean="0"/>
              <a:t>Edinburgh Calder Road bus lanes</a:t>
            </a:r>
          </a:p>
          <a:p>
            <a:pPr>
              <a:spcAft>
                <a:spcPts val="0"/>
              </a:spcAft>
            </a:pPr>
            <a:r>
              <a:rPr lang="en-GB" sz="1400"/>
              <a:t>B</a:t>
            </a:r>
            <a:r>
              <a:rPr lang="en-GB" sz="1400" smtClean="0"/>
              <a:t>us </a:t>
            </a:r>
            <a:r>
              <a:rPr lang="en-GB" sz="1400"/>
              <a:t>lanes with priority signals from Ferrytoll </a:t>
            </a:r>
            <a:r>
              <a:rPr lang="en-GB" sz="1400" smtClean="0"/>
              <a:t>Park &amp; Ride leading </a:t>
            </a:r>
            <a:r>
              <a:rPr lang="en-GB" sz="1400"/>
              <a:t>onto the Forth </a:t>
            </a:r>
            <a:r>
              <a:rPr lang="en-GB" sz="1400" smtClean="0"/>
              <a:t>Road Bridge, </a:t>
            </a:r>
            <a:r>
              <a:rPr lang="en-GB" sz="1400"/>
              <a:t>which is </a:t>
            </a:r>
            <a:r>
              <a:rPr lang="en-GB" sz="1400" smtClean="0"/>
              <a:t>mainly dedicated to bus and active travel</a:t>
            </a:r>
            <a:r>
              <a:rPr lang="en-GB" smtClean="0"/>
              <a:t> </a:t>
            </a:r>
            <a:endParaRPr lang="en-GB" sz="1400"/>
          </a:p>
          <a:p>
            <a:pPr marL="0" indent="0">
              <a:spcAft>
                <a:spcPts val="0"/>
              </a:spcAft>
              <a:buNone/>
            </a:pPr>
            <a:r>
              <a:rPr lang="en-GB" sz="1400" b="1" smtClean="0"/>
              <a:t>Benefits:</a:t>
            </a:r>
          </a:p>
          <a:p>
            <a:pPr>
              <a:spcAft>
                <a:spcPts val="0"/>
              </a:spcAft>
            </a:pPr>
            <a:r>
              <a:rPr lang="en-GB" sz="1400" smtClean="0"/>
              <a:t>Can be specifically targeted at areas of congestion</a:t>
            </a:r>
          </a:p>
          <a:p>
            <a:pPr>
              <a:spcAft>
                <a:spcPts val="0"/>
              </a:spcAft>
            </a:pPr>
            <a:r>
              <a:rPr lang="en-GB" sz="1400" smtClean="0"/>
              <a:t>Bus gates are relatively cheap to implement</a:t>
            </a:r>
          </a:p>
          <a:p>
            <a:pPr>
              <a:spcAft>
                <a:spcPts val="0"/>
              </a:spcAft>
            </a:pPr>
            <a:r>
              <a:rPr lang="en-GB" sz="1400" smtClean="0"/>
              <a:t>Buses can go faster and journey is smoother</a:t>
            </a:r>
          </a:p>
          <a:p>
            <a:pPr>
              <a:spcAft>
                <a:spcPts val="0"/>
              </a:spcAft>
            </a:pPr>
            <a:r>
              <a:rPr lang="en-GB" sz="1400" smtClean="0"/>
              <a:t>Reduced emissions from idling buses</a:t>
            </a:r>
          </a:p>
        </p:txBody>
      </p:sp>
      <p:pic>
        <p:nvPicPr>
          <p:cNvPr id="4" name="Picture 3"/>
          <p:cNvPicPr>
            <a:picLocks noChangeAspect="1"/>
          </p:cNvPicPr>
          <p:nvPr/>
        </p:nvPicPr>
        <p:blipFill>
          <a:blip r:embed="rId2"/>
          <a:stretch>
            <a:fillRect/>
          </a:stretch>
        </p:blipFill>
        <p:spPr>
          <a:xfrm>
            <a:off x="5490617" y="4005064"/>
            <a:ext cx="3401863" cy="2547617"/>
          </a:xfrm>
          <a:prstGeom prst="rect">
            <a:avLst/>
          </a:prstGeom>
        </p:spPr>
      </p:pic>
    </p:spTree>
    <p:extLst>
      <p:ext uri="{BB962C8B-B14F-4D97-AF65-F5344CB8AC3E}">
        <p14:creationId xmlns:p14="http://schemas.microsoft.com/office/powerpoint/2010/main" val="397484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59160"/>
          </a:xfrm>
        </p:spPr>
        <p:txBody>
          <a:bodyPr/>
          <a:lstStyle/>
          <a:p>
            <a:r>
              <a:rPr lang="en-GB" b="1" smtClean="0"/>
              <a:t>Bus Corridors</a:t>
            </a:r>
            <a:endParaRPr lang="en-GB" b="1"/>
          </a:p>
        </p:txBody>
      </p:sp>
      <p:sp>
        <p:nvSpPr>
          <p:cNvPr id="3" name="Content Placeholder 2"/>
          <p:cNvSpPr>
            <a:spLocks noGrp="1"/>
          </p:cNvSpPr>
          <p:nvPr>
            <p:ph idx="1"/>
          </p:nvPr>
        </p:nvSpPr>
        <p:spPr>
          <a:xfrm>
            <a:off x="685800" y="1628800"/>
            <a:ext cx="8206680" cy="4114800"/>
          </a:xfrm>
        </p:spPr>
        <p:txBody>
          <a:bodyPr/>
          <a:lstStyle/>
          <a:p>
            <a:pPr marL="0" indent="0">
              <a:spcAft>
                <a:spcPts val="0"/>
              </a:spcAft>
              <a:buNone/>
            </a:pPr>
            <a:r>
              <a:rPr lang="en-GB" sz="1400" b="1" smtClean="0"/>
              <a:t>Definition:</a:t>
            </a:r>
          </a:p>
          <a:p>
            <a:pPr>
              <a:spcAft>
                <a:spcPts val="0"/>
              </a:spcAft>
            </a:pPr>
            <a:r>
              <a:rPr lang="en-GB" sz="1400" smtClean="0"/>
              <a:t>An </a:t>
            </a:r>
            <a:r>
              <a:rPr lang="en-GB" sz="1400"/>
              <a:t>extended stretch of </a:t>
            </a:r>
            <a:r>
              <a:rPr lang="en-GB" sz="1400" smtClean="0"/>
              <a:t>road, on which </a:t>
            </a:r>
            <a:r>
              <a:rPr lang="en-GB" sz="1400"/>
              <a:t>a number of measures are brought together </a:t>
            </a:r>
            <a:r>
              <a:rPr lang="en-GB" sz="1400" smtClean="0"/>
              <a:t>to facilitate bus </a:t>
            </a:r>
            <a:r>
              <a:rPr lang="en-GB" sz="1400"/>
              <a:t>travel. </a:t>
            </a:r>
            <a:r>
              <a:rPr lang="en-GB" sz="1400" smtClean="0"/>
              <a:t>Typically </a:t>
            </a:r>
            <a:r>
              <a:rPr lang="en-GB" sz="1400"/>
              <a:t>this will include bus lanes and bus priority measures, as well as an enhanced </a:t>
            </a:r>
            <a:r>
              <a:rPr lang="en-GB" sz="1400" smtClean="0"/>
              <a:t>service provision </a:t>
            </a:r>
            <a:r>
              <a:rPr lang="en-GB" sz="1400"/>
              <a:t>and </a:t>
            </a:r>
            <a:r>
              <a:rPr lang="en-GB" sz="1400" smtClean="0"/>
              <a:t>improvements to bus </a:t>
            </a:r>
            <a:r>
              <a:rPr lang="en-GB" sz="1400"/>
              <a:t>passenger infrastructure, such as shelters and information</a:t>
            </a:r>
            <a:r>
              <a:rPr lang="en-GB" sz="1400" smtClean="0"/>
              <a:t>.</a:t>
            </a:r>
          </a:p>
          <a:p>
            <a:pPr marL="0" indent="0">
              <a:spcAft>
                <a:spcPts val="0"/>
              </a:spcAft>
              <a:buNone/>
            </a:pPr>
            <a:endParaRPr lang="en-GB" sz="1400" smtClean="0"/>
          </a:p>
          <a:p>
            <a:pPr marL="0" indent="0">
              <a:spcAft>
                <a:spcPts val="0"/>
              </a:spcAft>
              <a:buNone/>
            </a:pPr>
            <a:r>
              <a:rPr lang="en-GB" sz="1400" b="1" smtClean="0"/>
              <a:t>Examples:</a:t>
            </a:r>
            <a:endParaRPr lang="en-GB" sz="1400" b="1"/>
          </a:p>
          <a:p>
            <a:pPr>
              <a:spcAft>
                <a:spcPts val="0"/>
              </a:spcAft>
            </a:pPr>
            <a:r>
              <a:rPr lang="en-GB" sz="1400" smtClean="0"/>
              <a:t>Glasgow Fastlink</a:t>
            </a:r>
          </a:p>
          <a:p>
            <a:pPr>
              <a:spcAft>
                <a:spcPts val="0"/>
              </a:spcAft>
            </a:pPr>
            <a:r>
              <a:rPr lang="en-GB" sz="1400" smtClean="0"/>
              <a:t>Leeds to Wakefield</a:t>
            </a:r>
          </a:p>
          <a:p>
            <a:pPr>
              <a:spcAft>
                <a:spcPts val="0"/>
              </a:spcAft>
            </a:pPr>
            <a:r>
              <a:rPr lang="en-GB" sz="1400" smtClean="0"/>
              <a:t>West Midlands Coventry Road</a:t>
            </a:r>
            <a:endParaRPr lang="en-GB" sz="1400"/>
          </a:p>
          <a:p>
            <a:pPr>
              <a:spcAft>
                <a:spcPts val="0"/>
              </a:spcAft>
            </a:pPr>
            <a:r>
              <a:rPr lang="en-GB" sz="1400" smtClean="0"/>
              <a:t>Leicester A426</a:t>
            </a:r>
          </a:p>
          <a:p>
            <a:pPr>
              <a:spcAft>
                <a:spcPts val="0"/>
              </a:spcAft>
            </a:pPr>
            <a:endParaRPr lang="en-GB" sz="1400" smtClean="0"/>
          </a:p>
          <a:p>
            <a:pPr marL="0" indent="0">
              <a:spcAft>
                <a:spcPts val="0"/>
              </a:spcAft>
              <a:buNone/>
            </a:pPr>
            <a:r>
              <a:rPr lang="en-GB" sz="1400" b="1" smtClean="0"/>
              <a:t>Benefits:</a:t>
            </a:r>
          </a:p>
          <a:p>
            <a:pPr>
              <a:spcAft>
                <a:spcPts val="0"/>
              </a:spcAft>
            </a:pPr>
            <a:r>
              <a:rPr lang="en-GB" sz="1400" smtClean="0"/>
              <a:t>Prevents short areas of bus lane resulting in</a:t>
            </a:r>
          </a:p>
          <a:p>
            <a:pPr marL="0" indent="0">
              <a:spcAft>
                <a:spcPts val="0"/>
              </a:spcAft>
              <a:buNone/>
            </a:pPr>
            <a:r>
              <a:rPr lang="en-GB" sz="1400"/>
              <a:t> </a:t>
            </a:r>
            <a:r>
              <a:rPr lang="en-GB" sz="1400" smtClean="0"/>
              <a:t>      hold-ups further down the route</a:t>
            </a:r>
          </a:p>
          <a:p>
            <a:pPr>
              <a:spcAft>
                <a:spcPts val="0"/>
              </a:spcAft>
            </a:pPr>
            <a:r>
              <a:rPr lang="en-GB" sz="1400" smtClean="0"/>
              <a:t>Increases bus patronage, by reducing journey times</a:t>
            </a:r>
          </a:p>
          <a:p>
            <a:pPr>
              <a:spcAft>
                <a:spcPts val="0"/>
              </a:spcAft>
            </a:pPr>
            <a:endParaRPr lang="en-GB" sz="140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731"/>
          <a:stretch/>
        </p:blipFill>
        <p:spPr>
          <a:xfrm>
            <a:off x="5201542" y="2924944"/>
            <a:ext cx="3690938" cy="2448272"/>
          </a:xfrm>
          <a:prstGeom prst="rect">
            <a:avLst/>
          </a:prstGeom>
        </p:spPr>
      </p:pic>
    </p:spTree>
    <p:extLst>
      <p:ext uri="{BB962C8B-B14F-4D97-AF65-F5344CB8AC3E}">
        <p14:creationId xmlns:p14="http://schemas.microsoft.com/office/powerpoint/2010/main" val="295756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Partnership approaches</a:t>
            </a:r>
            <a:endParaRPr lang="en-GB"/>
          </a:p>
        </p:txBody>
      </p:sp>
      <p:sp>
        <p:nvSpPr>
          <p:cNvPr id="3" name="Text Placeholder 2"/>
          <p:cNvSpPr>
            <a:spLocks noGrp="1"/>
          </p:cNvSpPr>
          <p:nvPr>
            <p:ph type="body" idx="1"/>
          </p:nvPr>
        </p:nvSpPr>
        <p:spPr>
          <a:xfrm>
            <a:off x="747147" y="4509120"/>
            <a:ext cx="7772400" cy="1500187"/>
          </a:xfrm>
        </p:spPr>
        <p:txBody>
          <a:bodyPr/>
          <a:lstStyle/>
          <a:p>
            <a:r>
              <a:rPr lang="en-GB" smtClean="0"/>
              <a:t>Examples from the UK and internationally</a:t>
            </a:r>
            <a:endParaRPr lang="en-GB"/>
          </a:p>
        </p:txBody>
      </p:sp>
    </p:spTree>
    <p:extLst>
      <p:ext uri="{BB962C8B-B14F-4D97-AF65-F5344CB8AC3E}">
        <p14:creationId xmlns:p14="http://schemas.microsoft.com/office/powerpoint/2010/main" val="2436850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zzPresentation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53D26341A57B383EE0540010E0463CCA" version="1.0.0">
  <systemFields>
    <field name="Objective-Id">
      <value order="0">A30028104</value>
    </field>
    <field name="Objective-Title">
      <value order="0">Bus priority best practice</value>
    </field>
    <field name="Objective-Description">
      <value order="0"/>
    </field>
    <field name="Objective-CreationStamp">
      <value order="0">2020-09-15T03:45:44Z</value>
    </field>
    <field name="Objective-IsApproved">
      <value order="0">false</value>
    </field>
    <field name="Objective-IsPublished">
      <value order="0">false</value>
    </field>
    <field name="Objective-DatePublished">
      <value order="0"/>
    </field>
    <field name="Objective-ModificationStamp">
      <value order="0">2020-10-06T13:29:33Z</value>
    </field>
    <field name="Objective-Owner">
      <value order="0">Webster, Lucia L (Z616383)</value>
    </field>
    <field name="Objective-Path">
      <value order="0">Objective Global Folder:SG File Plan:Business and industry:Transport:Public transport:Advice and policy: Public transport:Bus Partnership Fund: Comms and Engagement: 2020-2025:BPF website content</value>
    </field>
    <field name="Objective-Parent">
      <value order="0">BPF website content</value>
    </field>
    <field name="Objective-State">
      <value order="0">Being Drafted</value>
    </field>
    <field name="Objective-VersionId">
      <value order="0">vA44068941</value>
    </field>
    <field name="Objective-Version">
      <value order="0">0.4</value>
    </field>
    <field name="Objective-VersionNumber">
      <value order="0">4</value>
    </field>
    <field name="Objective-VersionComment">
      <value order="0"/>
    </field>
    <field name="Objective-FileNumber">
      <value order="0">POL/33577</value>
    </field>
    <field name="Objective-Classification">
      <value order="0">OFFICIAL</value>
    </field>
    <field name="Objective-Caveats">
      <value order="0">Caveat for access to SG Fileplan</value>
    </field>
  </systemFields>
  <catalogues>
    <catalogue name="External Document Type Catalogue" type="type" ori="id:cA183">
      <field name="Objective-Connect Creator">
        <value order="0">lucia.webster@transport.gov.scot</value>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Transport Scotland - Business - PowerPoint</Template>
  <TotalTime>1042</TotalTime>
  <Words>2210</Words>
  <Application>Microsoft Office PowerPoint</Application>
  <PresentationFormat>On-screen Show (4:3)</PresentationFormat>
  <Paragraphs>285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ＭＳ Ｐゴシック</vt:lpstr>
      <vt:lpstr>Calibri</vt:lpstr>
      <vt:lpstr>zzPresentation2</vt:lpstr>
      <vt:lpstr>Bus Priority: Best Practice</vt:lpstr>
      <vt:lpstr>Contents</vt:lpstr>
      <vt:lpstr>Bus priority measures</vt:lpstr>
      <vt:lpstr>Priority Signalling</vt:lpstr>
      <vt:lpstr>Guided Busway</vt:lpstr>
      <vt:lpstr>Bus Advance Area</vt:lpstr>
      <vt:lpstr>Bus Lanes and Gates</vt:lpstr>
      <vt:lpstr>Bus Corridors</vt:lpstr>
      <vt:lpstr>Partnership approaches</vt:lpstr>
      <vt:lpstr>Integrated, partnership-based approaches: Scotland</vt:lpstr>
      <vt:lpstr>Integrated, partnership-based approaches: other UK</vt:lpstr>
      <vt:lpstr>Integrated, partnership-based approaches: other UK </vt:lpstr>
      <vt:lpstr>Integrated, partnership-based approaches: other UK </vt:lpstr>
      <vt:lpstr>Integrated, partnership-based approaches: other UK </vt:lpstr>
      <vt:lpstr>Integrated, partnership-based approaches: international</vt:lpstr>
      <vt:lpstr>Additional information</vt:lpstr>
      <vt:lpstr>Further reading</vt:lpstr>
      <vt:lpstr>Email: buspartnershipfund@transport.gov.scot</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L (Lucia)</dc:creator>
  <cp:lastModifiedBy>Webster L (Lucia)</cp:lastModifiedBy>
  <cp:revision>106</cp:revision>
  <dcterms:created xsi:type="dcterms:W3CDTF">2020-02-04T09:42:06Z</dcterms:created>
  <dcterms:modified xsi:type="dcterms:W3CDTF">2020-10-06T13:28:17Z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A30028104</vt:lpwstr>
  </property>
  <property fmtid="{D5CDD505-2E9C-101B-9397-08002B2CF9AE}" pid="4" name="Objective-Title">
    <vt:lpwstr>Bus priority best practice</vt:lpwstr>
  </property>
  <property fmtid="{D5CDD505-2E9C-101B-9397-08002B2CF9AE}" pid="5" name="Objective-Description">
    <vt:lpwstr/>
  </property>
  <property fmtid="{D5CDD505-2E9C-101B-9397-08002B2CF9AE}" pid="6" name="Objective-CreationStamp">
    <vt:filetime>2020-09-15T03:45:44Z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2020-10-06T13:29:33Z</vt:filetime>
  </property>
  <property fmtid="{D5CDD505-2E9C-101B-9397-08002B2CF9AE}" pid="11" name="Objective-Owner">
    <vt:lpwstr>Webster, Lucia L (Z616383)</vt:lpwstr>
  </property>
  <property fmtid="{D5CDD505-2E9C-101B-9397-08002B2CF9AE}" pid="12" name="Objective-Path">
    <vt:lpwstr>Objective Global Folder:SG File Plan:Business and industry:Transport:Public transport:Advice and policy: Public transport:Bus Partnership Fund: Comms and Engagement: 2020-2025:BPF website content</vt:lpwstr>
  </property>
  <property fmtid="{D5CDD505-2E9C-101B-9397-08002B2CF9AE}" pid="13" name="Objective-Parent">
    <vt:lpwstr>BPF website content</vt:lpwstr>
  </property>
  <property fmtid="{D5CDD505-2E9C-101B-9397-08002B2CF9AE}" pid="14" name="Objective-State">
    <vt:lpwstr>Being Drafted</vt:lpwstr>
  </property>
  <property fmtid="{D5CDD505-2E9C-101B-9397-08002B2CF9AE}" pid="15" name="Objective-VersionId">
    <vt:lpwstr>vA44068941</vt:lpwstr>
  </property>
  <property fmtid="{D5CDD505-2E9C-101B-9397-08002B2CF9AE}" pid="16" name="Objective-Version">
    <vt:lpwstr>0.4</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POL/33577</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Connect Creator">
    <vt:lpwstr>lucia.webster@transport.gov.scot</vt:lpwstr>
  </property>
</Properties>
</file>